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0" r:id="rId4"/>
    <p:sldMasterId id="2147483671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</p:sldIdLst>
  <p:sldSz cy="5143500" cx="9144000"/>
  <p:notesSz cx="6858000" cy="9144000"/>
  <p:embeddedFontLst>
    <p:embeddedFont>
      <p:font typeface="Montserrat"/>
      <p:regular r:id="rId28"/>
      <p:bold r:id="rId29"/>
      <p:italic r:id="rId30"/>
      <p:boldItalic r:id="rId3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font" Target="fonts/Montserrat-regular.fntdata"/><Relationship Id="rId27" Type="http://schemas.openxmlformats.org/officeDocument/2006/relationships/slide" Target="slides/slide21.xml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29" Type="http://schemas.openxmlformats.org/officeDocument/2006/relationships/font" Target="fonts/Montserrat-bold.fntdata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font" Target="fonts/Montserrat-boldItalic.fntdata"/><Relationship Id="rId30" Type="http://schemas.openxmlformats.org/officeDocument/2006/relationships/font" Target="fonts/Montserrat-italic.fntdata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3e97adf6801_0_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7" name="Google Shape;97;g3e97adf6801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g3e97adf6801_0_6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5" name="Google Shape;185;g3e97adf6801_0_6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g3e97adf6801_0_6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5" name="Google Shape;195;g3e97adf6801_0_6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g3e97adf6801_0_6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9" name="Google Shape;209;g3e97adf6801_0_66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3e97adf6801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9" name="Google Shape;219;g3e97adf6801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g3e97adf6801_0_40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9" name="Google Shape;229;g3e97adf6801_0_40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g3e97adf6801_0_4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4" name="Google Shape;244;g3e97adf6801_0_4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g3e97adf6801_0_4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4" name="Google Shape;254;g3e97adf6801_0_4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g3e97adf6801_0_4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5" name="Google Shape;265;g3e97adf6801_0_4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g3e97adf6801_0_4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5" name="Google Shape;275;g3e97adf6801_0_44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g3e97adf6801_0_45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5" name="Google Shape;285;g3e97adf6801_0_4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e97adf6801_0_29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g3e97adf6801_0_29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g3e97adf6801_0_4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4" name="Google Shape;294;g3e97adf6801_0_46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4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g3e97adf6801_0_48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6" name="Google Shape;306;g3e97adf6801_0_4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3e97adf6801_0_30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9" name="Google Shape;109;g3e97adf6801_0_30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3e97adf6801_0_58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9" name="Google Shape;119;g3e97adf6801_0_5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3e97adf6801_0_60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2" name="Google Shape;132;g3e97adf6801_0_60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3e97adf6801_0_3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2" name="Google Shape;142;g3e97adf6801_0_3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3e97adf6801_0_71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3" name="Google Shape;153;g3e97adf6801_0_7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g3e97adf6801_0_3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4" name="Google Shape;164;g3e97adf6801_0_39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3e97adf6801_0_3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4" name="Google Shape;174;g3e97adf6801_0_3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56" name="Google Shape;56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5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59" name="Google Shape;59;p15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60" name="Google Shape;60;p1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7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65" name="Google Shape;65;p1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8" name="Google Shape;68;p1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9" name="Google Shape;69;p1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2" name="Google Shape;72;p19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73" name="Google Shape;73;p19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74" name="Google Shape;74;p1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7" name="Google Shape;77;p2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1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80" name="Google Shape;80;p21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81" name="Google Shape;81;p2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22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" name="Google Shape;84;p22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85" name="Google Shape;85;p22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86" name="Google Shape;86;p22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87" name="Google Shape;87;p2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3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90" name="Google Shape;90;p2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4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93" name="Google Shape;93;p24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94" name="Google Shape;94;p2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marR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Relationship Id="rId4" Type="http://schemas.openxmlformats.org/officeDocument/2006/relationships/image" Target="../media/image6.png"/><Relationship Id="rId5" Type="http://schemas.openxmlformats.org/officeDocument/2006/relationships/image" Target="../media/image2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1.png"/><Relationship Id="rId4" Type="http://schemas.openxmlformats.org/officeDocument/2006/relationships/image" Target="../media/image14.png"/><Relationship Id="rId5" Type="http://schemas.openxmlformats.org/officeDocument/2006/relationships/image" Target="../media/image41.jpg"/><Relationship Id="rId6" Type="http://schemas.openxmlformats.org/officeDocument/2006/relationships/image" Target="../media/image39.jpg"/><Relationship Id="rId7" Type="http://schemas.openxmlformats.org/officeDocument/2006/relationships/image" Target="../media/image40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1.png"/><Relationship Id="rId4" Type="http://schemas.openxmlformats.org/officeDocument/2006/relationships/image" Target="../media/image14.png"/><Relationship Id="rId5" Type="http://schemas.openxmlformats.org/officeDocument/2006/relationships/image" Target="../media/image42.jpg"/><Relationship Id="rId6" Type="http://schemas.openxmlformats.org/officeDocument/2006/relationships/image" Target="../media/image38.jpg"/><Relationship Id="rId7" Type="http://schemas.openxmlformats.org/officeDocument/2006/relationships/image" Target="../media/image36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1.png"/><Relationship Id="rId4" Type="http://schemas.openxmlformats.org/officeDocument/2006/relationships/image" Target="../media/image14.png"/><Relationship Id="rId5" Type="http://schemas.openxmlformats.org/officeDocument/2006/relationships/image" Target="../media/image48.jpg"/><Relationship Id="rId6" Type="http://schemas.openxmlformats.org/officeDocument/2006/relationships/image" Target="../media/image44.jpg"/><Relationship Id="rId7" Type="http://schemas.openxmlformats.org/officeDocument/2006/relationships/image" Target="../media/image45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1.png"/><Relationship Id="rId4" Type="http://schemas.openxmlformats.org/officeDocument/2006/relationships/image" Target="../media/image14.png"/><Relationship Id="rId5" Type="http://schemas.openxmlformats.org/officeDocument/2006/relationships/hyperlink" Target="http://drive.google.com/file/d/1CddT_2mWGlIKUHSedWg3ezbAj7u6-BLc/view" TargetMode="External"/><Relationship Id="rId6" Type="http://schemas.openxmlformats.org/officeDocument/2006/relationships/image" Target="../media/image34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7.png"/><Relationship Id="rId4" Type="http://schemas.openxmlformats.org/officeDocument/2006/relationships/image" Target="../media/image20.png"/><Relationship Id="rId10" Type="http://schemas.openxmlformats.org/officeDocument/2006/relationships/image" Target="../media/image14.png"/><Relationship Id="rId9" Type="http://schemas.openxmlformats.org/officeDocument/2006/relationships/image" Target="../media/image25.png"/><Relationship Id="rId5" Type="http://schemas.openxmlformats.org/officeDocument/2006/relationships/image" Target="../media/image22.png"/><Relationship Id="rId6" Type="http://schemas.openxmlformats.org/officeDocument/2006/relationships/hyperlink" Target="https://styleguide.audi.com/document/1323#/-/newsletter" TargetMode="External"/><Relationship Id="rId7" Type="http://schemas.openxmlformats.org/officeDocument/2006/relationships/image" Target="../media/image26.png"/><Relationship Id="rId8" Type="http://schemas.openxmlformats.org/officeDocument/2006/relationships/image" Target="../media/image24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8.png"/><Relationship Id="rId4" Type="http://schemas.openxmlformats.org/officeDocument/2006/relationships/image" Target="../media/image23.png"/><Relationship Id="rId5" Type="http://schemas.openxmlformats.org/officeDocument/2006/relationships/image" Target="../media/image14.png"/><Relationship Id="rId6" Type="http://schemas.openxmlformats.org/officeDocument/2006/relationships/hyperlink" Target="https://styleguide.audi.com" TargetMode="Externa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3.png"/><Relationship Id="rId4" Type="http://schemas.openxmlformats.org/officeDocument/2006/relationships/image" Target="../media/image14.png"/><Relationship Id="rId5" Type="http://schemas.openxmlformats.org/officeDocument/2006/relationships/image" Target="../media/image43.jpg"/><Relationship Id="rId6" Type="http://schemas.openxmlformats.org/officeDocument/2006/relationships/image" Target="../media/image29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3.png"/><Relationship Id="rId4" Type="http://schemas.openxmlformats.org/officeDocument/2006/relationships/image" Target="../media/image33.png"/><Relationship Id="rId5" Type="http://schemas.openxmlformats.org/officeDocument/2006/relationships/image" Target="../media/image14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3.png"/><Relationship Id="rId4" Type="http://schemas.openxmlformats.org/officeDocument/2006/relationships/image" Target="../media/image14.png"/><Relationship Id="rId5" Type="http://schemas.openxmlformats.org/officeDocument/2006/relationships/image" Target="../media/image29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4.png"/><Relationship Id="rId4" Type="http://schemas.openxmlformats.org/officeDocument/2006/relationships/image" Target="../media/image29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4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3.png"/><Relationship Id="rId4" Type="http://schemas.openxmlformats.org/officeDocument/2006/relationships/image" Target="../media/image14.png"/><Relationship Id="rId5" Type="http://schemas.openxmlformats.org/officeDocument/2006/relationships/image" Target="../media/image46.jpg"/><Relationship Id="rId6" Type="http://schemas.openxmlformats.org/officeDocument/2006/relationships/image" Target="../media/image49.jpg"/><Relationship Id="rId7" Type="http://schemas.openxmlformats.org/officeDocument/2006/relationships/image" Target="../media/image50.jp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3.png"/><Relationship Id="rId4" Type="http://schemas.openxmlformats.org/officeDocument/2006/relationships/image" Target="../media/image14.png"/><Relationship Id="rId5" Type="http://schemas.openxmlformats.org/officeDocument/2006/relationships/image" Target="../media/image29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1.png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5" Type="http://schemas.openxmlformats.org/officeDocument/2006/relationships/image" Target="../media/image13.png"/><Relationship Id="rId6" Type="http://schemas.openxmlformats.org/officeDocument/2006/relationships/hyperlink" Target="https://styleguide.audi.com/" TargetMode="External"/><Relationship Id="rId7" Type="http://schemas.openxmlformats.org/officeDocument/2006/relationships/hyperlink" Target="https://www.audi-mediacenter.com/en/videos/all-videos" TargetMode="External"/><Relationship Id="rId8" Type="http://schemas.openxmlformats.org/officeDocument/2006/relationships/image" Target="../media/image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0.jpg"/><Relationship Id="rId4" Type="http://schemas.openxmlformats.org/officeDocument/2006/relationships/image" Target="../media/image2.png"/><Relationship Id="rId5" Type="http://schemas.openxmlformats.org/officeDocument/2006/relationships/image" Target="../media/image7.png"/><Relationship Id="rId6" Type="http://schemas.openxmlformats.org/officeDocument/2006/relationships/image" Target="../media/image14.png"/><Relationship Id="rId7" Type="http://schemas.openxmlformats.org/officeDocument/2006/relationships/image" Target="../media/image35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0.jpg"/><Relationship Id="rId4" Type="http://schemas.openxmlformats.org/officeDocument/2006/relationships/image" Target="../media/image2.png"/><Relationship Id="rId5" Type="http://schemas.openxmlformats.org/officeDocument/2006/relationships/image" Target="../media/image7.png"/><Relationship Id="rId6" Type="http://schemas.openxmlformats.org/officeDocument/2006/relationships/image" Target="../media/image14.png"/><Relationship Id="rId7" Type="http://schemas.openxmlformats.org/officeDocument/2006/relationships/image" Target="../media/image15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.png"/><Relationship Id="rId4" Type="http://schemas.openxmlformats.org/officeDocument/2006/relationships/image" Target="../media/image11.png"/><Relationship Id="rId5" Type="http://schemas.openxmlformats.org/officeDocument/2006/relationships/image" Target="../media/image8.png"/><Relationship Id="rId6" Type="http://schemas.openxmlformats.org/officeDocument/2006/relationships/image" Target="../media/image14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0.jpg"/><Relationship Id="rId4" Type="http://schemas.openxmlformats.org/officeDocument/2006/relationships/image" Target="../media/image2.png"/><Relationship Id="rId5" Type="http://schemas.openxmlformats.org/officeDocument/2006/relationships/image" Target="../media/image7.png"/><Relationship Id="rId6" Type="http://schemas.openxmlformats.org/officeDocument/2006/relationships/image" Target="../media/image14.png"/><Relationship Id="rId7" Type="http://schemas.openxmlformats.org/officeDocument/2006/relationships/image" Target="../media/image21.png"/><Relationship Id="rId8" Type="http://schemas.openxmlformats.org/officeDocument/2006/relationships/image" Target="../media/image18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7.png"/><Relationship Id="rId4" Type="http://schemas.openxmlformats.org/officeDocument/2006/relationships/image" Target="../media/image16.png"/><Relationship Id="rId5" Type="http://schemas.openxmlformats.org/officeDocument/2006/relationships/image" Target="../media/image19.png"/><Relationship Id="rId6" Type="http://schemas.openxmlformats.org/officeDocument/2006/relationships/image" Target="../media/image14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1.png"/><Relationship Id="rId4" Type="http://schemas.openxmlformats.org/officeDocument/2006/relationships/image" Target="../media/image14.png"/><Relationship Id="rId5" Type="http://schemas.openxmlformats.org/officeDocument/2006/relationships/image" Target="../media/image37.jpg"/><Relationship Id="rId6" Type="http://schemas.openxmlformats.org/officeDocument/2006/relationships/image" Target="../media/image47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Google Shape;99;p2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239575" y="138310"/>
            <a:ext cx="4824350" cy="4824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" name="Google Shape;100;p2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983005" y="1601225"/>
            <a:ext cx="2724150" cy="1638300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25"/>
          <p:cNvSpPr txBox="1"/>
          <p:nvPr>
            <p:ph type="title"/>
          </p:nvPr>
        </p:nvSpPr>
        <p:spPr>
          <a:xfrm>
            <a:off x="983000" y="3905150"/>
            <a:ext cx="4454700" cy="38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lang="es-419" sz="1600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rPr>
              <a:t>Guía de Usos - marcas AUDI </a:t>
            </a:r>
            <a:endParaRPr b="1" sz="1600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7" name="Google Shape;187;p3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459880" y="4712623"/>
            <a:ext cx="539543" cy="32616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8" name="Google Shape;188;p34" title="LOGO_AFS_LetrasNegras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20494" y="248463"/>
            <a:ext cx="2083000" cy="292900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p34"/>
          <p:cNvSpPr txBox="1"/>
          <p:nvPr/>
        </p:nvSpPr>
        <p:spPr>
          <a:xfrm flipH="1">
            <a:off x="469500" y="716350"/>
            <a:ext cx="3731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-419" sz="1800">
                <a:solidFill>
                  <a:schemeClr val="dk1"/>
                </a:solidFill>
              </a:rPr>
              <a:t>Materiales aprobados HS / MG</a:t>
            </a:r>
            <a:endParaRPr b="1" sz="200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90" name="Google Shape;190;p34" title="Audi Insurance Days_MG_ABR26.jp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380450" y="1141425"/>
            <a:ext cx="2956584" cy="33453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91" name="Google Shape;191;p34" title="600x900px-Mailing-Q6e-HS-Mayo2026_MG.jp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94475" y="1141422"/>
            <a:ext cx="2231300" cy="33453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92" name="Google Shape;192;p34" title="600x900px-Mailing-Q6e-HS-Mayo2026.jp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987463" y="1141425"/>
            <a:ext cx="2231300" cy="33453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35"/>
          <p:cNvSpPr txBox="1"/>
          <p:nvPr/>
        </p:nvSpPr>
        <p:spPr>
          <a:xfrm>
            <a:off x="5604000" y="3721650"/>
            <a:ext cx="21189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0" lang="es-419" sz="10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Textos (bodycopy, CTA y legales) alineados a la izquierda.</a:t>
            </a:r>
            <a:endParaRPr sz="10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98" name="Google Shape;198;p35"/>
          <p:cNvSpPr txBox="1"/>
          <p:nvPr/>
        </p:nvSpPr>
        <p:spPr>
          <a:xfrm flipH="1">
            <a:off x="3423051" y="3721650"/>
            <a:ext cx="20829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0" lang="es-419" sz="10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La oferta va centrada con tipografía </a:t>
            </a:r>
            <a:r>
              <a:rPr b="1" i="0" lang="es-419" sz="10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extended</a:t>
            </a:r>
            <a:r>
              <a:rPr i="0" lang="es-419" sz="10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y los textos para carruseles en </a:t>
            </a:r>
            <a:r>
              <a:rPr b="1" i="0" lang="es-419" sz="10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normal/regular.</a:t>
            </a:r>
            <a:endParaRPr sz="100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99" name="Google Shape;199;p3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785279" y="4230239"/>
            <a:ext cx="1079086" cy="652329"/>
          </a:xfrm>
          <a:prstGeom prst="rect">
            <a:avLst/>
          </a:prstGeom>
          <a:noFill/>
          <a:ln>
            <a:noFill/>
          </a:ln>
        </p:spPr>
      </p:pic>
      <p:sp>
        <p:nvSpPr>
          <p:cNvPr id="200" name="Google Shape;200;p35"/>
          <p:cNvSpPr txBox="1"/>
          <p:nvPr/>
        </p:nvSpPr>
        <p:spPr>
          <a:xfrm>
            <a:off x="1241900" y="4477725"/>
            <a:ext cx="64452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1000">
                <a:solidFill>
                  <a:schemeClr val="dk2"/>
                </a:solidFill>
              </a:rPr>
              <a:t>Nota: Siempre que en los legales se incluya la frase “Distribuidor autorizado” en legales va con mayúsculas al inicio.</a:t>
            </a:r>
            <a:endParaRPr sz="1000">
              <a:solidFill>
                <a:schemeClr val="dk2"/>
              </a:solidFill>
            </a:endParaRPr>
          </a:p>
        </p:txBody>
      </p:sp>
      <p:pic>
        <p:nvPicPr>
          <p:cNvPr id="201" name="Google Shape;201;p35" title="LOGO_AFS_LetrasNegras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20494" y="248463"/>
            <a:ext cx="2083000" cy="292900"/>
          </a:xfrm>
          <a:prstGeom prst="rect">
            <a:avLst/>
          </a:prstGeom>
          <a:noFill/>
          <a:ln>
            <a:noFill/>
          </a:ln>
        </p:spPr>
      </p:pic>
      <p:sp>
        <p:nvSpPr>
          <p:cNvPr id="202" name="Google Shape;202;p35"/>
          <p:cNvSpPr txBox="1"/>
          <p:nvPr/>
        </p:nvSpPr>
        <p:spPr>
          <a:xfrm flipH="1">
            <a:off x="469300" y="716350"/>
            <a:ext cx="4312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-419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Redes sociales(bajadas)</a:t>
            </a:r>
            <a:endParaRPr b="1" sz="200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03" name="Google Shape;203;p35" title="AUDI_MAY26_Q6_SUV_e-tron_Post_1.jp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241900" y="1530250"/>
            <a:ext cx="2082999" cy="2082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04" name="Google Shape;204;p35" title="AUDI_MAY26_Q6_SUV_e-tron_Post_2.jp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422950" y="1530250"/>
            <a:ext cx="2082999" cy="2082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" name="Google Shape;205;p35" title="AUDI_MAY26_Q6_SUV_e-tron_Post_3.jp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604000" y="1530250"/>
            <a:ext cx="2082999" cy="2082999"/>
          </a:xfrm>
          <a:prstGeom prst="rect">
            <a:avLst/>
          </a:prstGeom>
          <a:noFill/>
          <a:ln>
            <a:noFill/>
          </a:ln>
        </p:spPr>
      </p:pic>
      <p:sp>
        <p:nvSpPr>
          <p:cNvPr id="206" name="Google Shape;206;p35"/>
          <p:cNvSpPr txBox="1"/>
          <p:nvPr/>
        </p:nvSpPr>
        <p:spPr>
          <a:xfrm flipH="1">
            <a:off x="1242101" y="3798600"/>
            <a:ext cx="2082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1000">
                <a:latin typeface="Montserrat"/>
                <a:ea typeface="Montserrat"/>
                <a:cs typeface="Montserrat"/>
                <a:sym typeface="Montserrat"/>
              </a:rPr>
              <a:t>*Nota: el texto “SUV” siempre debe ir en mayúsculas.</a:t>
            </a:r>
            <a:endParaRPr sz="1000"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1" name="Google Shape;211;p3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785279" y="4230239"/>
            <a:ext cx="1079086" cy="652329"/>
          </a:xfrm>
          <a:prstGeom prst="rect">
            <a:avLst/>
          </a:prstGeom>
          <a:noFill/>
          <a:ln>
            <a:noFill/>
          </a:ln>
        </p:spPr>
      </p:pic>
      <p:pic>
        <p:nvPicPr>
          <p:cNvPr id="212" name="Google Shape;212;p36" title="LOGO_AFS_LetrasNegras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20494" y="248463"/>
            <a:ext cx="2083000" cy="292900"/>
          </a:xfrm>
          <a:prstGeom prst="rect">
            <a:avLst/>
          </a:prstGeom>
          <a:noFill/>
          <a:ln>
            <a:noFill/>
          </a:ln>
        </p:spPr>
      </p:pic>
      <p:sp>
        <p:nvSpPr>
          <p:cNvPr id="213" name="Google Shape;213;p36"/>
          <p:cNvSpPr txBox="1"/>
          <p:nvPr/>
        </p:nvSpPr>
        <p:spPr>
          <a:xfrm flipH="1">
            <a:off x="469300" y="716350"/>
            <a:ext cx="4312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-419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Redes sociales(bajadas)</a:t>
            </a:r>
            <a:endParaRPr b="1" sz="200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14" name="Google Shape;214;p36" title="AUDI_MAY26_Q6_SUV_e-tron_Story_1.jp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23425" y="1228402"/>
            <a:ext cx="2093726" cy="37221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15" name="Google Shape;215;p36" title="AUDI_MAY26_Q6_SUV_e-tron_Story_2.jp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231425" y="1228413"/>
            <a:ext cx="2093710" cy="3722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6" name="Google Shape;216;p36" title="AUDI_MAY26_Q6_SUV_e-tron_Story_3.jp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439410" y="1228425"/>
            <a:ext cx="2093710" cy="3722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1" name="Google Shape;221;p3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785279" y="4230239"/>
            <a:ext cx="1079086" cy="652329"/>
          </a:xfrm>
          <a:prstGeom prst="rect">
            <a:avLst/>
          </a:prstGeom>
          <a:noFill/>
          <a:ln>
            <a:noFill/>
          </a:ln>
        </p:spPr>
      </p:pic>
      <p:pic>
        <p:nvPicPr>
          <p:cNvPr id="222" name="Google Shape;222;p37" title="LOGO_AFS_LetrasNegras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20494" y="248463"/>
            <a:ext cx="2083000" cy="292900"/>
          </a:xfrm>
          <a:prstGeom prst="rect">
            <a:avLst/>
          </a:prstGeom>
          <a:noFill/>
          <a:ln>
            <a:noFill/>
          </a:ln>
        </p:spPr>
      </p:pic>
      <p:sp>
        <p:nvSpPr>
          <p:cNvPr id="223" name="Google Shape;223;p37"/>
          <p:cNvSpPr txBox="1"/>
          <p:nvPr/>
        </p:nvSpPr>
        <p:spPr>
          <a:xfrm flipH="1">
            <a:off x="469300" y="716350"/>
            <a:ext cx="4312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-419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Reel</a:t>
            </a:r>
            <a:endParaRPr b="1" sz="200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24" name="Google Shape;224;p37" title="AUDI_Q5_SB_oferta_MAY26_reel.mp4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933900" y="541376"/>
            <a:ext cx="2408249" cy="4281326"/>
          </a:xfrm>
          <a:prstGeom prst="rect">
            <a:avLst/>
          </a:prstGeom>
          <a:noFill/>
          <a:ln>
            <a:noFill/>
          </a:ln>
        </p:spPr>
      </p:pic>
      <p:sp>
        <p:nvSpPr>
          <p:cNvPr id="225" name="Google Shape;225;p37"/>
          <p:cNvSpPr txBox="1"/>
          <p:nvPr/>
        </p:nvSpPr>
        <p:spPr>
          <a:xfrm flipH="1">
            <a:off x="469374" y="1414850"/>
            <a:ext cx="2914500" cy="12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s-419" sz="1200">
                <a:latin typeface="Montserrat"/>
                <a:ea typeface="Montserrat"/>
                <a:cs typeface="Montserrat"/>
                <a:sym typeface="Montserrat"/>
              </a:rPr>
              <a:t>Inicio:</a:t>
            </a:r>
            <a:r>
              <a:rPr lang="es-419" sz="1200">
                <a:latin typeface="Montserrat"/>
                <a:ea typeface="Montserrat"/>
                <a:cs typeface="Montserrat"/>
                <a:sym typeface="Montserrat"/>
              </a:rPr>
              <a:t> aparece en </a:t>
            </a:r>
            <a:r>
              <a:rPr lang="es-419" sz="1200">
                <a:latin typeface="Montserrat"/>
                <a:ea typeface="Montserrat"/>
                <a:cs typeface="Montserrat"/>
                <a:sym typeface="Montserrat"/>
              </a:rPr>
              <a:t>protagónico</a:t>
            </a:r>
            <a:r>
              <a:rPr lang="es-419" sz="1200">
                <a:latin typeface="Montserrat"/>
                <a:ea typeface="Montserrat"/>
                <a:cs typeface="Montserrat"/>
                <a:sym typeface="Montserrat"/>
              </a:rPr>
              <a:t> el modelo del auto en imagen y texto con logo de AFS.</a:t>
            </a:r>
            <a:br>
              <a:rPr lang="es-419" sz="1200">
                <a:latin typeface="Montserrat"/>
                <a:ea typeface="Montserrat"/>
                <a:cs typeface="Montserrat"/>
                <a:sym typeface="Montserrat"/>
              </a:rPr>
            </a:br>
            <a:endParaRPr sz="1200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s-419" sz="1200">
                <a:latin typeface="Montserrat"/>
                <a:ea typeface="Montserrat"/>
                <a:cs typeface="Montserrat"/>
                <a:sym typeface="Montserrat"/>
              </a:rPr>
              <a:t>Cierre:</a:t>
            </a:r>
            <a:r>
              <a:rPr lang="es-419" sz="1200">
                <a:latin typeface="Montserrat"/>
                <a:ea typeface="Montserrat"/>
                <a:cs typeface="Montserrat"/>
                <a:sym typeface="Montserrat"/>
              </a:rPr>
              <a:t> Uso de back negro con los aros al centro.</a:t>
            </a:r>
            <a:endParaRPr sz="12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26" name="Google Shape;226;p37"/>
          <p:cNvSpPr txBox="1"/>
          <p:nvPr/>
        </p:nvSpPr>
        <p:spPr>
          <a:xfrm flipH="1">
            <a:off x="469475" y="3798600"/>
            <a:ext cx="232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1000">
                <a:latin typeface="Montserrat"/>
                <a:ea typeface="Montserrat"/>
                <a:cs typeface="Montserrat"/>
                <a:sym typeface="Montserrat"/>
              </a:rPr>
              <a:t>*Nota: El reel debe llevar música oficial de la brand guide.</a:t>
            </a:r>
            <a:endParaRPr sz="1000"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1" name="Google Shape;231;p3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18666" y="1418743"/>
            <a:ext cx="2224650" cy="3540841"/>
          </a:xfrm>
          <a:prstGeom prst="rect">
            <a:avLst/>
          </a:prstGeom>
          <a:solidFill>
            <a:srgbClr val="ECECEC"/>
          </a:solidFill>
          <a:ln cap="sq" cmpd="sng" w="88900">
            <a:solidFill>
              <a:srgbClr val="FFFFFF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55000" rotWithShape="0" algn="tl" dir="5400000" dist="18000">
              <a:srgbClr val="000000">
                <a:alpha val="40000"/>
              </a:srgbClr>
            </a:outerShdw>
          </a:effectLst>
        </p:spPr>
      </p:pic>
      <p:pic>
        <p:nvPicPr>
          <p:cNvPr id="232" name="Google Shape;232;p3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172575" y="4485851"/>
            <a:ext cx="733011" cy="44366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3" name="Google Shape;233;p3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850808" y="1023857"/>
            <a:ext cx="2054778" cy="3406782"/>
          </a:xfrm>
          <a:prstGeom prst="rect">
            <a:avLst/>
          </a:prstGeom>
          <a:noFill/>
          <a:ln>
            <a:noFill/>
          </a:ln>
        </p:spPr>
      </p:pic>
      <p:sp>
        <p:nvSpPr>
          <p:cNvPr id="234" name="Google Shape;234;p38"/>
          <p:cNvSpPr txBox="1"/>
          <p:nvPr/>
        </p:nvSpPr>
        <p:spPr>
          <a:xfrm>
            <a:off x="169750" y="642260"/>
            <a:ext cx="21015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0" lang="es-419" sz="10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Banner realizado bajo lineamientos del manual: </a:t>
            </a:r>
            <a:r>
              <a:rPr i="0" lang="es-419" sz="1000" u="sng" cap="none" strike="noStrike">
                <a:solidFill>
                  <a:schemeClr val="hlink"/>
                </a:solidFill>
                <a:latin typeface="Montserrat"/>
                <a:ea typeface="Montserrat"/>
                <a:cs typeface="Montserrat"/>
                <a:sym typeface="Montserrat"/>
                <a:hlinkClick r:id="rId6"/>
              </a:rPr>
              <a:t>https://styleguide.audi.com/document/1323#/-/newsletter</a:t>
            </a:r>
            <a:endParaRPr i="0" sz="1000" u="none" cap="none" strike="noStrike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35" name="Google Shape;235;p38"/>
          <p:cNvSpPr txBox="1"/>
          <p:nvPr/>
        </p:nvSpPr>
        <p:spPr>
          <a:xfrm>
            <a:off x="6655666" y="642260"/>
            <a:ext cx="32208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0" lang="es-419" sz="12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Banner ajustado y aprobado.</a:t>
            </a:r>
            <a:endParaRPr sz="1200"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236" name="Google Shape;236;p38"/>
          <p:cNvCxnSpPr/>
          <p:nvPr/>
        </p:nvCxnSpPr>
        <p:spPr>
          <a:xfrm>
            <a:off x="6093775" y="2555875"/>
            <a:ext cx="682200" cy="0"/>
          </a:xfrm>
          <a:prstGeom prst="straightConnector1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med" w="med" type="triangle"/>
          </a:ln>
        </p:spPr>
      </p:cxnSp>
      <p:pic>
        <p:nvPicPr>
          <p:cNvPr id="237" name="Google Shape;237;p38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2909403" y="642440"/>
            <a:ext cx="1287977" cy="2092522"/>
          </a:xfrm>
          <a:prstGeom prst="rect">
            <a:avLst/>
          </a:prstGeom>
          <a:solidFill>
            <a:srgbClr val="ECECEC"/>
          </a:solidFill>
          <a:ln cap="sq" cmpd="sng" w="88900">
            <a:solidFill>
              <a:srgbClr val="FFFFFF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55000" rotWithShape="0" algn="tl" dir="5400000" dist="18000">
              <a:srgbClr val="000000">
                <a:alpha val="40000"/>
              </a:srgbClr>
            </a:outerShdw>
          </a:effectLst>
        </p:spPr>
      </p:pic>
      <p:pic>
        <p:nvPicPr>
          <p:cNvPr id="238" name="Google Shape;238;p38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4336074" y="334662"/>
            <a:ext cx="1521434" cy="2400300"/>
          </a:xfrm>
          <a:prstGeom prst="rect">
            <a:avLst/>
          </a:prstGeom>
          <a:solidFill>
            <a:srgbClr val="ECECEC"/>
          </a:solidFill>
          <a:ln cap="sq" cmpd="sng" w="88900">
            <a:solidFill>
              <a:srgbClr val="FFFFFF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55000" rotWithShape="0" algn="tl" dir="5400000" dist="18000">
              <a:srgbClr val="000000">
                <a:alpha val="40000"/>
              </a:srgbClr>
            </a:outerShdw>
          </a:effectLst>
        </p:spPr>
      </p:pic>
      <p:pic>
        <p:nvPicPr>
          <p:cNvPr id="239" name="Google Shape;239;p38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3521335" y="2734962"/>
            <a:ext cx="1521433" cy="2131656"/>
          </a:xfrm>
          <a:prstGeom prst="rect">
            <a:avLst/>
          </a:prstGeom>
          <a:solidFill>
            <a:srgbClr val="ECECEC"/>
          </a:solidFill>
          <a:ln cap="sq" cmpd="sng" w="88900">
            <a:solidFill>
              <a:srgbClr val="FFFFFF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55000" rotWithShape="0" algn="tl" dir="5400000" dist="18000">
              <a:srgbClr val="000000">
                <a:alpha val="40000"/>
              </a:srgbClr>
            </a:outerShdw>
          </a:effectLst>
        </p:spPr>
      </p:pic>
      <p:cxnSp>
        <p:nvCxnSpPr>
          <p:cNvPr id="240" name="Google Shape;240;p38"/>
          <p:cNvCxnSpPr/>
          <p:nvPr/>
        </p:nvCxnSpPr>
        <p:spPr>
          <a:xfrm>
            <a:off x="2141875" y="1213292"/>
            <a:ext cx="567000" cy="0"/>
          </a:xfrm>
          <a:prstGeom prst="straightConnector1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med" w="med" type="triangle"/>
          </a:ln>
        </p:spPr>
      </p:cxnSp>
      <p:pic>
        <p:nvPicPr>
          <p:cNvPr id="241" name="Google Shape;241;p38" title="LOGO_AFS_LetrasNegras.png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20494" y="248463"/>
            <a:ext cx="2083000" cy="292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6" name="Google Shape;246;p39"/>
          <p:cNvPicPr preferRelativeResize="0"/>
          <p:nvPr/>
        </p:nvPicPr>
        <p:blipFill rotWithShape="1">
          <a:blip r:embed="rId3">
            <a:alphaModFix/>
          </a:blip>
          <a:srcRect b="11348" l="0" r="0" t="0"/>
          <a:stretch/>
        </p:blipFill>
        <p:spPr>
          <a:xfrm>
            <a:off x="4710846" y="1330732"/>
            <a:ext cx="2296010" cy="3812768"/>
          </a:xfrm>
          <a:prstGeom prst="rect">
            <a:avLst/>
          </a:prstGeom>
          <a:noFill/>
          <a:ln>
            <a:noFill/>
          </a:ln>
        </p:spPr>
      </p:pic>
      <p:pic>
        <p:nvPicPr>
          <p:cNvPr id="247" name="Google Shape;247;p3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087092" y="4294984"/>
            <a:ext cx="731583" cy="445047"/>
          </a:xfrm>
          <a:prstGeom prst="rect">
            <a:avLst/>
          </a:prstGeom>
          <a:noFill/>
          <a:ln>
            <a:noFill/>
          </a:ln>
        </p:spPr>
      </p:pic>
      <p:sp>
        <p:nvSpPr>
          <p:cNvPr id="248" name="Google Shape;248;p39"/>
          <p:cNvSpPr txBox="1"/>
          <p:nvPr/>
        </p:nvSpPr>
        <p:spPr>
          <a:xfrm>
            <a:off x="347435" y="1777876"/>
            <a:ext cx="34875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04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Montserrat"/>
              <a:buAutoNum type="arabicPeriod"/>
            </a:pPr>
            <a:r>
              <a:rPr lang="es-419" sz="1200">
                <a:latin typeface="Montserrat"/>
                <a:ea typeface="Montserrat"/>
                <a:cs typeface="Montserrat"/>
                <a:sym typeface="Montserrat"/>
              </a:rPr>
              <a:t>¿Hay algún banco de imágenes que podamos usar para los diferentes materiales solicitados aparte de la </a:t>
            </a:r>
            <a:r>
              <a:rPr lang="es-419" sz="1200">
                <a:latin typeface="Montserrat"/>
                <a:ea typeface="Montserrat"/>
                <a:cs typeface="Montserrat"/>
                <a:sym typeface="Montserrat"/>
              </a:rPr>
              <a:t>brand guide</a:t>
            </a:r>
            <a:r>
              <a:rPr lang="es-419" sz="1200">
                <a:latin typeface="Montserrat"/>
                <a:ea typeface="Montserrat"/>
                <a:cs typeface="Montserrat"/>
                <a:sym typeface="Montserrat"/>
              </a:rPr>
              <a:t>?</a:t>
            </a:r>
            <a:endParaRPr sz="120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49" name="Google Shape;249;p39" title="LOGO_AFS_LetrasNegras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20494" y="248463"/>
            <a:ext cx="2083000" cy="292900"/>
          </a:xfrm>
          <a:prstGeom prst="rect">
            <a:avLst/>
          </a:prstGeom>
          <a:noFill/>
          <a:ln>
            <a:noFill/>
          </a:ln>
        </p:spPr>
      </p:pic>
      <p:sp>
        <p:nvSpPr>
          <p:cNvPr id="250" name="Google Shape;250;p39"/>
          <p:cNvSpPr txBox="1"/>
          <p:nvPr/>
        </p:nvSpPr>
        <p:spPr>
          <a:xfrm flipH="1">
            <a:off x="469300" y="716350"/>
            <a:ext cx="4312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-419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Preguntas:</a:t>
            </a:r>
            <a:endParaRPr b="1" sz="2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51" name="Google Shape;251;p39"/>
          <p:cNvSpPr txBox="1"/>
          <p:nvPr/>
        </p:nvSpPr>
        <p:spPr>
          <a:xfrm>
            <a:off x="824075" y="2994100"/>
            <a:ext cx="2896200" cy="44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1800" u="sng">
                <a:solidFill>
                  <a:schemeClr val="hlink"/>
                </a:solidFill>
                <a:hlinkClick r:id="rId6"/>
              </a:rPr>
              <a:t>https://styleguide.audi.com</a:t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" name="Google Shape;256;p4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87092" y="4294984"/>
            <a:ext cx="731583" cy="445047"/>
          </a:xfrm>
          <a:prstGeom prst="rect">
            <a:avLst/>
          </a:prstGeom>
          <a:noFill/>
          <a:ln>
            <a:noFill/>
          </a:ln>
        </p:spPr>
      </p:pic>
      <p:sp>
        <p:nvSpPr>
          <p:cNvPr id="257" name="Google Shape;257;p40"/>
          <p:cNvSpPr txBox="1"/>
          <p:nvPr/>
        </p:nvSpPr>
        <p:spPr>
          <a:xfrm>
            <a:off x="505000" y="1325125"/>
            <a:ext cx="24042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1200">
                <a:latin typeface="Montserrat"/>
                <a:ea typeface="Montserrat"/>
                <a:cs typeface="Montserrat"/>
                <a:sym typeface="Montserrat"/>
              </a:rPr>
              <a:t>2</a:t>
            </a:r>
            <a:r>
              <a:rPr i="0" lang="es-419" sz="12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  <a:r>
              <a:rPr lang="es-419" sz="1200"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i="0" lang="es-419" sz="12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¿</a:t>
            </a:r>
            <a:r>
              <a:rPr lang="es-419" sz="1200">
                <a:latin typeface="Montserrat"/>
                <a:ea typeface="Montserrat"/>
                <a:cs typeface="Montserrat"/>
                <a:sym typeface="Montserrat"/>
              </a:rPr>
              <a:t>E</a:t>
            </a:r>
            <a:r>
              <a:rPr lang="es-419" sz="1200">
                <a:latin typeface="Montserrat"/>
                <a:ea typeface="Montserrat"/>
                <a:cs typeface="Montserrat"/>
                <a:sym typeface="Montserrat"/>
              </a:rPr>
              <a:t>stá permitido utilizar botón relleno y de contorno?</a:t>
            </a:r>
            <a:endParaRPr sz="120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58" name="Google Shape;258;p40" title="LOGO_AFS_LetrasNegras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20494" y="248463"/>
            <a:ext cx="2083000" cy="292900"/>
          </a:xfrm>
          <a:prstGeom prst="rect">
            <a:avLst/>
          </a:prstGeom>
          <a:noFill/>
          <a:ln>
            <a:noFill/>
          </a:ln>
        </p:spPr>
      </p:pic>
      <p:sp>
        <p:nvSpPr>
          <p:cNvPr id="259" name="Google Shape;259;p40"/>
          <p:cNvSpPr txBox="1"/>
          <p:nvPr/>
        </p:nvSpPr>
        <p:spPr>
          <a:xfrm flipH="1">
            <a:off x="469225" y="716350"/>
            <a:ext cx="2404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-419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Preguntas:</a:t>
            </a:r>
            <a:endParaRPr b="1" sz="2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60" name="Google Shape;260;p40" title="NL_SEGUROS_A6_Sportback_e-tron_POST_ABR26.jp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906050" y="1325125"/>
            <a:ext cx="2912625" cy="2912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1" name="Google Shape;261;p40" title="AUDI_Banner X Selling_MAY26.png"/>
          <p:cNvPicPr preferRelativeResize="0"/>
          <p:nvPr/>
        </p:nvPicPr>
        <p:blipFill rotWithShape="1">
          <a:blip r:embed="rId6">
            <a:alphaModFix/>
          </a:blip>
          <a:srcRect b="47360" l="0" r="0" t="0"/>
          <a:stretch/>
        </p:blipFill>
        <p:spPr>
          <a:xfrm>
            <a:off x="3314892" y="1325125"/>
            <a:ext cx="2459208" cy="2912625"/>
          </a:xfrm>
          <a:prstGeom prst="rect">
            <a:avLst/>
          </a:prstGeom>
          <a:noFill/>
          <a:ln>
            <a:noFill/>
          </a:ln>
        </p:spPr>
      </p:pic>
      <p:sp>
        <p:nvSpPr>
          <p:cNvPr id="262" name="Google Shape;262;p40"/>
          <p:cNvSpPr txBox="1"/>
          <p:nvPr/>
        </p:nvSpPr>
        <p:spPr>
          <a:xfrm>
            <a:off x="505000" y="1962050"/>
            <a:ext cx="24042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1200">
                <a:latin typeface="Montserrat"/>
                <a:ea typeface="Montserrat"/>
                <a:cs typeface="Montserrat"/>
                <a:sym typeface="Montserrat"/>
              </a:rPr>
              <a:t>Si </a:t>
            </a:r>
            <a:r>
              <a:rPr lang="es-419" sz="1200">
                <a:latin typeface="Montserrat"/>
                <a:ea typeface="Montserrat"/>
                <a:cs typeface="Montserrat"/>
                <a:sym typeface="Montserrat"/>
              </a:rPr>
              <a:t>está</a:t>
            </a:r>
            <a:r>
              <a:rPr lang="es-419" sz="1200">
                <a:latin typeface="Montserrat"/>
                <a:ea typeface="Montserrat"/>
                <a:cs typeface="Montserrat"/>
                <a:sym typeface="Montserrat"/>
              </a:rPr>
              <a:t> permitido utilizar ambas versiones, dependiendo de la necesidad del material.</a:t>
            </a:r>
            <a:endParaRPr sz="1200"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7" name="Google Shape;267;p4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87092" y="4294984"/>
            <a:ext cx="731583" cy="445047"/>
          </a:xfrm>
          <a:prstGeom prst="rect">
            <a:avLst/>
          </a:prstGeom>
          <a:noFill/>
          <a:ln>
            <a:noFill/>
          </a:ln>
        </p:spPr>
      </p:pic>
      <p:sp>
        <p:nvSpPr>
          <p:cNvPr id="268" name="Google Shape;268;p41"/>
          <p:cNvSpPr txBox="1"/>
          <p:nvPr/>
        </p:nvSpPr>
        <p:spPr>
          <a:xfrm>
            <a:off x="542252" y="1767050"/>
            <a:ext cx="28680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1200">
                <a:latin typeface="Montserrat"/>
                <a:ea typeface="Montserrat"/>
                <a:cs typeface="Montserrat"/>
                <a:sym typeface="Montserrat"/>
              </a:rPr>
              <a:t>3</a:t>
            </a:r>
            <a:r>
              <a:rPr i="0" lang="es-419" sz="12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  <a:r>
              <a:rPr lang="es-419" sz="1200"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i="0" lang="es-419" sz="12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¿</a:t>
            </a:r>
            <a:r>
              <a:rPr lang="es-419" sz="1200">
                <a:latin typeface="Montserrat"/>
                <a:ea typeface="Montserrat"/>
                <a:cs typeface="Montserrat"/>
                <a:sym typeface="Montserrat"/>
              </a:rPr>
              <a:t>Se permite colocar texto sobre el auto o personas?</a:t>
            </a:r>
            <a:endParaRPr sz="120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69" name="Google Shape;269;p41"/>
          <p:cNvPicPr preferRelativeResize="0"/>
          <p:nvPr/>
        </p:nvPicPr>
        <p:blipFill rotWithShape="1">
          <a:blip r:embed="rId4">
            <a:alphaModFix/>
          </a:blip>
          <a:srcRect b="0" l="0" r="3298" t="0"/>
          <a:stretch/>
        </p:blipFill>
        <p:spPr>
          <a:xfrm>
            <a:off x="4303050" y="729175"/>
            <a:ext cx="3542713" cy="4110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0" name="Google Shape;270;p41" title="LOGO_AFS_LetrasNegras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20494" y="248463"/>
            <a:ext cx="2083000" cy="292900"/>
          </a:xfrm>
          <a:prstGeom prst="rect">
            <a:avLst/>
          </a:prstGeom>
          <a:noFill/>
          <a:ln>
            <a:noFill/>
          </a:ln>
        </p:spPr>
      </p:pic>
      <p:sp>
        <p:nvSpPr>
          <p:cNvPr id="271" name="Google Shape;271;p41"/>
          <p:cNvSpPr txBox="1"/>
          <p:nvPr/>
        </p:nvSpPr>
        <p:spPr>
          <a:xfrm flipH="1">
            <a:off x="469375" y="716350"/>
            <a:ext cx="21627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-419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Preguntas:</a:t>
            </a:r>
            <a:endParaRPr b="1" sz="2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72" name="Google Shape;272;p41"/>
          <p:cNvSpPr txBox="1"/>
          <p:nvPr/>
        </p:nvSpPr>
        <p:spPr>
          <a:xfrm>
            <a:off x="542252" y="2478525"/>
            <a:ext cx="28680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1200">
                <a:latin typeface="Montserrat"/>
                <a:ea typeface="Montserrat"/>
                <a:cs typeface="Montserrat"/>
                <a:sym typeface="Montserrat"/>
              </a:rPr>
              <a:t>No, </a:t>
            </a:r>
            <a:r>
              <a:rPr lang="es-419" sz="1200">
                <a:latin typeface="Montserrat"/>
                <a:ea typeface="Montserrat"/>
                <a:cs typeface="Montserrat"/>
                <a:sym typeface="Montserrat"/>
              </a:rPr>
              <a:t>está</a:t>
            </a:r>
            <a:r>
              <a:rPr lang="es-419" sz="1200">
                <a:latin typeface="Montserrat"/>
                <a:ea typeface="Montserrat"/>
                <a:cs typeface="Montserrat"/>
                <a:sym typeface="Montserrat"/>
              </a:rPr>
              <a:t> permitido.</a:t>
            </a:r>
            <a:br>
              <a:rPr lang="es-419" sz="1200">
                <a:latin typeface="Montserrat"/>
                <a:ea typeface="Montserrat"/>
                <a:cs typeface="Montserrat"/>
                <a:sym typeface="Montserrat"/>
              </a:rPr>
            </a:br>
            <a:r>
              <a:rPr lang="es-419" sz="1200">
                <a:latin typeface="Montserrat"/>
                <a:ea typeface="Montserrat"/>
                <a:cs typeface="Montserrat"/>
                <a:sym typeface="Montserrat"/>
              </a:rPr>
              <a:t>Ocupar los espacios de aire y piso de la foto para colocar ahí el texto.</a:t>
            </a:r>
            <a:endParaRPr sz="1200"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7" name="Google Shape;277;p4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87092" y="4294984"/>
            <a:ext cx="731583" cy="445047"/>
          </a:xfrm>
          <a:prstGeom prst="rect">
            <a:avLst/>
          </a:prstGeom>
          <a:noFill/>
          <a:ln>
            <a:noFill/>
          </a:ln>
        </p:spPr>
      </p:pic>
      <p:sp>
        <p:nvSpPr>
          <p:cNvPr id="278" name="Google Shape;278;p42"/>
          <p:cNvSpPr txBox="1"/>
          <p:nvPr/>
        </p:nvSpPr>
        <p:spPr>
          <a:xfrm>
            <a:off x="542260" y="1767051"/>
            <a:ext cx="34875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1200">
                <a:latin typeface="Montserrat"/>
                <a:ea typeface="Montserrat"/>
                <a:cs typeface="Montserrat"/>
                <a:sym typeface="Montserrat"/>
              </a:rPr>
              <a:t>4</a:t>
            </a:r>
            <a:r>
              <a:rPr i="0" lang="es-419" sz="12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  <a:r>
              <a:rPr lang="es-419" sz="1200"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i="0" lang="es-419" sz="12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¿</a:t>
            </a:r>
            <a:r>
              <a:rPr lang="es-419" sz="1200">
                <a:latin typeface="Montserrat"/>
                <a:ea typeface="Montserrat"/>
                <a:cs typeface="Montserrat"/>
                <a:sym typeface="Montserrat"/>
              </a:rPr>
              <a:t>El logotipo de Audi dentro de fotos, puede estar muy pegado a la orilla o cuál es la distancia estándar a considerar?</a:t>
            </a:r>
            <a:endParaRPr sz="120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79" name="Google Shape;279;p42" title="LOGO_AFS_LetrasNegras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20494" y="248463"/>
            <a:ext cx="2083000" cy="292900"/>
          </a:xfrm>
          <a:prstGeom prst="rect">
            <a:avLst/>
          </a:prstGeom>
          <a:noFill/>
          <a:ln>
            <a:noFill/>
          </a:ln>
        </p:spPr>
      </p:pic>
      <p:sp>
        <p:nvSpPr>
          <p:cNvPr id="280" name="Google Shape;280;p42"/>
          <p:cNvSpPr txBox="1"/>
          <p:nvPr/>
        </p:nvSpPr>
        <p:spPr>
          <a:xfrm flipH="1">
            <a:off x="469375" y="716350"/>
            <a:ext cx="21627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-419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Preguntas:</a:t>
            </a:r>
            <a:endParaRPr b="1" sz="2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81" name="Google Shape;281;p42" title="AUDI_Banner X Selling_MAY26.png"/>
          <p:cNvPicPr preferRelativeResize="0"/>
          <p:nvPr/>
        </p:nvPicPr>
        <p:blipFill rotWithShape="1">
          <a:blip r:embed="rId5">
            <a:alphaModFix/>
          </a:blip>
          <a:srcRect b="67684" l="0" r="0" t="0"/>
          <a:stretch/>
        </p:blipFill>
        <p:spPr>
          <a:xfrm>
            <a:off x="4182150" y="1061700"/>
            <a:ext cx="4172074" cy="3033501"/>
          </a:xfrm>
          <a:prstGeom prst="rect">
            <a:avLst/>
          </a:prstGeom>
          <a:noFill/>
          <a:ln>
            <a:noFill/>
          </a:ln>
        </p:spPr>
      </p:pic>
      <p:sp>
        <p:nvSpPr>
          <p:cNvPr id="282" name="Google Shape;282;p42"/>
          <p:cNvSpPr txBox="1"/>
          <p:nvPr/>
        </p:nvSpPr>
        <p:spPr>
          <a:xfrm>
            <a:off x="542260" y="2709601"/>
            <a:ext cx="34875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1200">
                <a:latin typeface="Montserrat"/>
                <a:ea typeface="Montserrat"/>
                <a:cs typeface="Montserrat"/>
                <a:sym typeface="Montserrat"/>
              </a:rPr>
              <a:t>La distancia a considerar es de medio aro del logo de la foto.</a:t>
            </a:r>
            <a:endParaRPr sz="1200"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43"/>
          <p:cNvSpPr txBox="1"/>
          <p:nvPr/>
        </p:nvSpPr>
        <p:spPr>
          <a:xfrm>
            <a:off x="542250" y="1356425"/>
            <a:ext cx="3114600" cy="10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1200">
                <a:latin typeface="Montserrat"/>
                <a:ea typeface="Montserrat"/>
                <a:cs typeface="Montserrat"/>
                <a:sym typeface="Montserrat"/>
              </a:rPr>
              <a:t>5. En caso de materiales en donde venga mucha información, ¿Se deben de hacer más pequeños todos los elementos para que se respeten los espacios de medio anillo entre todo?</a:t>
            </a:r>
            <a:endParaRPr sz="120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88" name="Google Shape;288;p43" title="LOGO_AFS_LetrasNegras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0494" y="248463"/>
            <a:ext cx="2083000" cy="292900"/>
          </a:xfrm>
          <a:prstGeom prst="rect">
            <a:avLst/>
          </a:prstGeom>
          <a:noFill/>
          <a:ln>
            <a:noFill/>
          </a:ln>
        </p:spPr>
      </p:pic>
      <p:sp>
        <p:nvSpPr>
          <p:cNvPr id="289" name="Google Shape;289;p43"/>
          <p:cNvSpPr txBox="1"/>
          <p:nvPr/>
        </p:nvSpPr>
        <p:spPr>
          <a:xfrm flipH="1">
            <a:off x="469375" y="716350"/>
            <a:ext cx="21627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-419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Preguntas:</a:t>
            </a:r>
            <a:endParaRPr b="1" sz="2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90" name="Google Shape;290;p43" title="AUDI_Banner X Selling_MAY26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84950" y="152400"/>
            <a:ext cx="2150533" cy="4838700"/>
          </a:xfrm>
          <a:prstGeom prst="rect">
            <a:avLst/>
          </a:prstGeom>
          <a:noFill/>
          <a:ln>
            <a:noFill/>
          </a:ln>
        </p:spPr>
      </p:pic>
      <p:sp>
        <p:nvSpPr>
          <p:cNvPr id="291" name="Google Shape;291;p43"/>
          <p:cNvSpPr txBox="1"/>
          <p:nvPr/>
        </p:nvSpPr>
        <p:spPr>
          <a:xfrm>
            <a:off x="542250" y="2612100"/>
            <a:ext cx="31146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1200">
                <a:latin typeface="Montserrat"/>
                <a:ea typeface="Montserrat"/>
                <a:cs typeface="Montserrat"/>
                <a:sym typeface="Montserrat"/>
              </a:rPr>
              <a:t>Reducir tamaño </a:t>
            </a:r>
            <a:r>
              <a:rPr lang="es-419" sz="1200">
                <a:latin typeface="Montserrat"/>
                <a:ea typeface="Montserrat"/>
                <a:cs typeface="Montserrat"/>
                <a:sym typeface="Montserrat"/>
              </a:rPr>
              <a:t>tipográfico</a:t>
            </a:r>
            <a:r>
              <a:rPr lang="es-419" sz="1200">
                <a:latin typeface="Montserrat"/>
                <a:ea typeface="Montserrat"/>
                <a:cs typeface="Montserrat"/>
                <a:sym typeface="Montserrat"/>
              </a:rPr>
              <a:t> de modo que sea visible.</a:t>
            </a:r>
            <a:endParaRPr sz="1200"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26" title="LOGO_AFS_LetrasNegras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80926" y="2137073"/>
            <a:ext cx="6182149" cy="869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" name="Google Shape;296;p4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87092" y="4294984"/>
            <a:ext cx="731583" cy="445047"/>
          </a:xfrm>
          <a:prstGeom prst="rect">
            <a:avLst/>
          </a:prstGeom>
          <a:noFill/>
          <a:ln>
            <a:noFill/>
          </a:ln>
        </p:spPr>
      </p:pic>
      <p:sp>
        <p:nvSpPr>
          <p:cNvPr id="297" name="Google Shape;297;p44"/>
          <p:cNvSpPr txBox="1"/>
          <p:nvPr/>
        </p:nvSpPr>
        <p:spPr>
          <a:xfrm>
            <a:off x="542260" y="1767051"/>
            <a:ext cx="3487500" cy="10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1200">
                <a:latin typeface="Montserrat"/>
                <a:ea typeface="Montserrat"/>
                <a:cs typeface="Montserrat"/>
                <a:sym typeface="Montserrat"/>
              </a:rPr>
              <a:t>6</a:t>
            </a:r>
            <a:r>
              <a:rPr i="0" lang="es-419" sz="12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  <a:r>
              <a:rPr lang="es-419" sz="1200"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i="0" lang="es-419" sz="12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¿</a:t>
            </a:r>
            <a:r>
              <a:rPr lang="es-419" sz="1200">
                <a:latin typeface="Montserrat"/>
                <a:ea typeface="Montserrat"/>
                <a:cs typeface="Montserrat"/>
                <a:sym typeface="Montserrat"/>
              </a:rPr>
              <a:t>En qué casos se alinean los textos y elementos en medio? Se nos ha solicitado en la oferta de algunos materiales para redes sociales como historias, carrusel, etc, pero no en todos.</a:t>
            </a:r>
            <a:endParaRPr sz="120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98" name="Google Shape;298;p44" title="LOGO_AFS_LetrasNegras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20494" y="248463"/>
            <a:ext cx="2083000" cy="292900"/>
          </a:xfrm>
          <a:prstGeom prst="rect">
            <a:avLst/>
          </a:prstGeom>
          <a:noFill/>
          <a:ln>
            <a:noFill/>
          </a:ln>
        </p:spPr>
      </p:pic>
      <p:sp>
        <p:nvSpPr>
          <p:cNvPr id="299" name="Google Shape;299;p44"/>
          <p:cNvSpPr txBox="1"/>
          <p:nvPr/>
        </p:nvSpPr>
        <p:spPr>
          <a:xfrm flipH="1">
            <a:off x="469375" y="716350"/>
            <a:ext cx="21627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-419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Preguntas:</a:t>
            </a:r>
            <a:endParaRPr b="1" sz="2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00" name="Google Shape;300;p44" title="AUDI_MAR26_Q5_Story_2.jp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469289" y="1078850"/>
            <a:ext cx="1935276" cy="3440482"/>
          </a:xfrm>
          <a:prstGeom prst="rect">
            <a:avLst/>
          </a:prstGeom>
          <a:noFill/>
          <a:ln>
            <a:noFill/>
          </a:ln>
        </p:spPr>
      </p:pic>
      <p:pic>
        <p:nvPicPr>
          <p:cNvPr id="301" name="Google Shape;301;p44" title="AUDI_MAR26_Q5_Story_3.jp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510627" y="1882825"/>
            <a:ext cx="1030776" cy="1832482"/>
          </a:xfrm>
          <a:prstGeom prst="rect">
            <a:avLst/>
          </a:prstGeom>
          <a:noFill/>
          <a:ln>
            <a:noFill/>
          </a:ln>
        </p:spPr>
      </p:pic>
      <p:pic>
        <p:nvPicPr>
          <p:cNvPr id="302" name="Google Shape;302;p44" title="AUDI_MAR26_Q5_Story_1.jp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332475" y="1882825"/>
            <a:ext cx="1030776" cy="1832530"/>
          </a:xfrm>
          <a:prstGeom prst="rect">
            <a:avLst/>
          </a:prstGeom>
          <a:noFill/>
          <a:ln>
            <a:noFill/>
          </a:ln>
        </p:spPr>
      </p:pic>
      <p:sp>
        <p:nvSpPr>
          <p:cNvPr id="303" name="Google Shape;303;p44"/>
          <p:cNvSpPr txBox="1"/>
          <p:nvPr/>
        </p:nvSpPr>
        <p:spPr>
          <a:xfrm>
            <a:off x="542260" y="2992876"/>
            <a:ext cx="34875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1200">
                <a:latin typeface="Montserrat"/>
                <a:ea typeface="Montserrat"/>
                <a:cs typeface="Montserrat"/>
                <a:sym typeface="Montserrat"/>
              </a:rPr>
              <a:t>Solo se centra el texto en el material de HS donde se menciona la oferta (Carrusel, Story, Reel).</a:t>
            </a:r>
            <a:endParaRPr sz="1200"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45"/>
          <p:cNvSpPr txBox="1"/>
          <p:nvPr/>
        </p:nvSpPr>
        <p:spPr>
          <a:xfrm>
            <a:off x="441950" y="1168125"/>
            <a:ext cx="30726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7</a:t>
            </a:r>
            <a:r>
              <a:rPr lang="es-419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. ¿Cuál sería la estructura para las aplicaciones de mails para programación en CRM?</a:t>
            </a:r>
            <a:endParaRPr sz="12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09" name="Google Shape;309;p4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87092" y="4294984"/>
            <a:ext cx="731583" cy="445047"/>
          </a:xfrm>
          <a:prstGeom prst="rect">
            <a:avLst/>
          </a:prstGeom>
          <a:noFill/>
          <a:ln>
            <a:noFill/>
          </a:ln>
        </p:spPr>
      </p:pic>
      <p:pic>
        <p:nvPicPr>
          <p:cNvPr id="310" name="Google Shape;310;p45" title="LOGO_AFS_LetrasNegras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20494" y="248463"/>
            <a:ext cx="2083000" cy="292900"/>
          </a:xfrm>
          <a:prstGeom prst="rect">
            <a:avLst/>
          </a:prstGeom>
          <a:noFill/>
          <a:ln>
            <a:noFill/>
          </a:ln>
        </p:spPr>
      </p:pic>
      <p:sp>
        <p:nvSpPr>
          <p:cNvPr id="311" name="Google Shape;311;p45"/>
          <p:cNvSpPr txBox="1"/>
          <p:nvPr/>
        </p:nvSpPr>
        <p:spPr>
          <a:xfrm flipH="1">
            <a:off x="469375" y="716350"/>
            <a:ext cx="21627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-419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Preguntas:</a:t>
            </a:r>
            <a:endParaRPr b="1" sz="2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12" name="Google Shape;312;p45" title="AUDI_Banner X Selling_MAY26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590125" y="152400"/>
            <a:ext cx="2150533" cy="4838700"/>
          </a:xfrm>
          <a:prstGeom prst="rect">
            <a:avLst/>
          </a:prstGeom>
          <a:noFill/>
          <a:ln>
            <a:noFill/>
          </a:ln>
        </p:spPr>
      </p:pic>
      <p:sp>
        <p:nvSpPr>
          <p:cNvPr id="313" name="Google Shape;313;p45"/>
          <p:cNvSpPr txBox="1"/>
          <p:nvPr/>
        </p:nvSpPr>
        <p:spPr>
          <a:xfrm>
            <a:off x="3565100" y="490225"/>
            <a:ext cx="1335000" cy="49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1800">
                <a:solidFill>
                  <a:schemeClr val="dk2"/>
                </a:solidFill>
              </a:rPr>
              <a:t>Header</a:t>
            </a:r>
            <a:endParaRPr sz="1800">
              <a:solidFill>
                <a:schemeClr val="dk2"/>
              </a:solidFill>
            </a:endParaRPr>
          </a:p>
        </p:txBody>
      </p:sp>
      <p:sp>
        <p:nvSpPr>
          <p:cNvPr id="314" name="Google Shape;314;p45"/>
          <p:cNvSpPr txBox="1"/>
          <p:nvPr/>
        </p:nvSpPr>
        <p:spPr>
          <a:xfrm>
            <a:off x="3545438" y="2540550"/>
            <a:ext cx="1335000" cy="49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1800">
                <a:solidFill>
                  <a:schemeClr val="dk2"/>
                </a:solidFill>
              </a:rPr>
              <a:t>Body copy:</a:t>
            </a:r>
            <a:endParaRPr sz="1800">
              <a:solidFill>
                <a:schemeClr val="dk2"/>
              </a:solidFill>
            </a:endParaRPr>
          </a:p>
        </p:txBody>
      </p:sp>
      <p:sp>
        <p:nvSpPr>
          <p:cNvPr id="315" name="Google Shape;315;p45"/>
          <p:cNvSpPr txBox="1"/>
          <p:nvPr/>
        </p:nvSpPr>
        <p:spPr>
          <a:xfrm>
            <a:off x="3545450" y="4590875"/>
            <a:ext cx="1335000" cy="49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1800">
                <a:solidFill>
                  <a:schemeClr val="dk2"/>
                </a:solidFill>
              </a:rPr>
              <a:t>Legales</a:t>
            </a:r>
            <a:endParaRPr sz="1800">
              <a:solidFill>
                <a:schemeClr val="dk2"/>
              </a:solidFill>
            </a:endParaRPr>
          </a:p>
        </p:txBody>
      </p:sp>
      <p:sp>
        <p:nvSpPr>
          <p:cNvPr id="316" name="Google Shape;316;p45"/>
          <p:cNvSpPr/>
          <p:nvPr/>
        </p:nvSpPr>
        <p:spPr>
          <a:xfrm>
            <a:off x="5430100" y="165925"/>
            <a:ext cx="98100" cy="1086000"/>
          </a:xfrm>
          <a:prstGeom prst="rect">
            <a:avLst/>
          </a:prstGeom>
          <a:solidFill>
            <a:srgbClr val="00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7" name="Google Shape;317;p45"/>
          <p:cNvSpPr/>
          <p:nvPr/>
        </p:nvSpPr>
        <p:spPr>
          <a:xfrm>
            <a:off x="5430100" y="1251925"/>
            <a:ext cx="98100" cy="34701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-419"/>
              <a:t> </a:t>
            </a:r>
            <a:endParaRPr/>
          </a:p>
        </p:txBody>
      </p:sp>
      <p:sp>
        <p:nvSpPr>
          <p:cNvPr id="318" name="Google Shape;318;p45"/>
          <p:cNvSpPr/>
          <p:nvPr/>
        </p:nvSpPr>
        <p:spPr>
          <a:xfrm>
            <a:off x="5430100" y="4722025"/>
            <a:ext cx="98100" cy="269100"/>
          </a:xfrm>
          <a:prstGeom prst="rect">
            <a:avLst/>
          </a:prstGeom>
          <a:solidFill>
            <a:srgbClr val="1155C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-419"/>
              <a:t> </a:t>
            </a:r>
            <a:endParaRPr/>
          </a:p>
        </p:txBody>
      </p:sp>
      <p:sp>
        <p:nvSpPr>
          <p:cNvPr id="319" name="Google Shape;319;p45"/>
          <p:cNvSpPr/>
          <p:nvPr/>
        </p:nvSpPr>
        <p:spPr>
          <a:xfrm rot="-5400000">
            <a:off x="4998800" y="219225"/>
            <a:ext cx="36900" cy="1021800"/>
          </a:xfrm>
          <a:prstGeom prst="rect">
            <a:avLst/>
          </a:prstGeom>
          <a:solidFill>
            <a:srgbClr val="00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0" name="Google Shape;320;p45"/>
          <p:cNvSpPr/>
          <p:nvPr/>
        </p:nvSpPr>
        <p:spPr>
          <a:xfrm rot="-5400000">
            <a:off x="5151025" y="2427150"/>
            <a:ext cx="36900" cy="717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1" name="Google Shape;321;p45"/>
          <p:cNvSpPr/>
          <p:nvPr/>
        </p:nvSpPr>
        <p:spPr>
          <a:xfrm rot="-5400000">
            <a:off x="5057775" y="4421225"/>
            <a:ext cx="36900" cy="903300"/>
          </a:xfrm>
          <a:prstGeom prst="rect">
            <a:avLst/>
          </a:prstGeom>
          <a:solidFill>
            <a:srgbClr val="1155C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2" name="Google Shape;322;p45"/>
          <p:cNvSpPr txBox="1"/>
          <p:nvPr/>
        </p:nvSpPr>
        <p:spPr>
          <a:xfrm>
            <a:off x="3545450" y="2938000"/>
            <a:ext cx="1335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1000">
                <a:solidFill>
                  <a:schemeClr val="dk2"/>
                </a:solidFill>
              </a:rPr>
              <a:t>Puede incluir:</a:t>
            </a:r>
            <a:br>
              <a:rPr lang="es-419" sz="1000">
                <a:solidFill>
                  <a:schemeClr val="dk2"/>
                </a:solidFill>
              </a:rPr>
            </a:br>
            <a:r>
              <a:rPr lang="es-419" sz="1000">
                <a:solidFill>
                  <a:schemeClr val="dk2"/>
                </a:solidFill>
              </a:rPr>
              <a:t>Campos dinámicos</a:t>
            </a:r>
            <a:endParaRPr sz="1000">
              <a:solidFill>
                <a:schemeClr val="dk2"/>
              </a:solidFill>
            </a:endParaRPr>
          </a:p>
        </p:txBody>
      </p:sp>
      <p:sp>
        <p:nvSpPr>
          <p:cNvPr id="323" name="Google Shape;323;p45"/>
          <p:cNvSpPr txBox="1"/>
          <p:nvPr/>
        </p:nvSpPr>
        <p:spPr>
          <a:xfrm>
            <a:off x="441950" y="4398725"/>
            <a:ext cx="30726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1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*Nota: Los elementos gráficos responden a los rangos establecidos dentro de Salesforce.</a:t>
            </a:r>
            <a:endParaRPr sz="1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Google Shape;111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728987" y="4269158"/>
            <a:ext cx="1079086" cy="6523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Google Shape;112;p2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27220" y="1184062"/>
            <a:ext cx="3831781" cy="275606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Google Shape;113;p2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395546" y="464639"/>
            <a:ext cx="2398463" cy="3687562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27"/>
          <p:cNvSpPr txBox="1"/>
          <p:nvPr/>
        </p:nvSpPr>
        <p:spPr>
          <a:xfrm>
            <a:off x="236276" y="715150"/>
            <a:ext cx="5471700" cy="95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419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Link brandguide Audi: </a:t>
            </a:r>
            <a:r>
              <a:rPr b="1" lang="es-419" u="sng">
                <a:solidFill>
                  <a:schemeClr val="hlink"/>
                </a:solidFill>
                <a:hlinkClick r:id="rId6"/>
              </a:rPr>
              <a:t>Audi CI</a:t>
            </a:r>
            <a:endParaRPr b="1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s-419" u="sng">
                <a:solidFill>
                  <a:schemeClr val="hlink"/>
                </a:solidFill>
                <a:hlinkClick r:id="rId7"/>
              </a:rPr>
              <a:t>https://www.audi-mediacenter.com/en/videos/all-videos</a:t>
            </a:r>
            <a:endParaRPr b="1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5" name="Google Shape;115;p27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3913821" y="1184062"/>
            <a:ext cx="2481725" cy="288010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Google Shape;116;p27" title="LOGO_AFS_LetrasNegras.png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20494" y="248463"/>
            <a:ext cx="2083000" cy="292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" name="Google Shape;121;p2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738950" y="4297750"/>
            <a:ext cx="1084550" cy="652250"/>
          </a:xfrm>
          <a:prstGeom prst="rect">
            <a:avLst/>
          </a:prstGeom>
          <a:noFill/>
          <a:ln>
            <a:noFill/>
          </a:ln>
        </p:spPr>
      </p:pic>
      <p:sp>
        <p:nvSpPr>
          <p:cNvPr id="122" name="Google Shape;122;p28"/>
          <p:cNvSpPr txBox="1"/>
          <p:nvPr>
            <p:ph type="title"/>
          </p:nvPr>
        </p:nvSpPr>
        <p:spPr>
          <a:xfrm>
            <a:off x="469400" y="1291525"/>
            <a:ext cx="3370500" cy="221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292100" lvl="0" marL="457200" rtl="0" algn="l">
              <a:spcBef>
                <a:spcPts val="0"/>
              </a:spcBef>
              <a:spcAft>
                <a:spcPts val="0"/>
              </a:spcAft>
              <a:buClr>
                <a:srgbClr val="121513"/>
              </a:buClr>
              <a:buSzPts val="1000"/>
              <a:buFont typeface="Montserrat"/>
              <a:buAutoNum type="arabicPeriod"/>
            </a:pPr>
            <a:r>
              <a:rPr b="1" lang="es-419" sz="1000">
                <a:solidFill>
                  <a:srgbClr val="121513"/>
                </a:solidFill>
                <a:latin typeface="Montserrat"/>
                <a:ea typeface="Montserrat"/>
                <a:cs typeface="Montserrat"/>
                <a:sym typeface="Montserrat"/>
              </a:rPr>
              <a:t>La alineación del wordmark </a:t>
            </a:r>
            <a:br>
              <a:rPr b="1" lang="es-419" sz="1000">
                <a:solidFill>
                  <a:srgbClr val="121513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b="1" lang="es-419" sz="1000">
                <a:solidFill>
                  <a:srgbClr val="121513"/>
                </a:solidFill>
                <a:latin typeface="Montserrat"/>
                <a:ea typeface="Montserrat"/>
                <a:cs typeface="Montserrat"/>
                <a:sym typeface="Montserrat"/>
              </a:rPr>
              <a:t>(Audi Financial Services) siempre va alineado, dependiendo el lado en donde se ubiquen los aros.</a:t>
            </a:r>
            <a:endParaRPr b="1" sz="1000">
              <a:solidFill>
                <a:srgbClr val="121513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292100" lvl="0" marL="457200" rtl="0" algn="l">
              <a:spcBef>
                <a:spcPts val="0"/>
              </a:spcBef>
              <a:spcAft>
                <a:spcPts val="0"/>
              </a:spcAft>
              <a:buClr>
                <a:srgbClr val="121513"/>
              </a:buClr>
              <a:buSzPts val="1000"/>
              <a:buFont typeface="Montserrat"/>
              <a:buAutoNum type="arabicPeriod"/>
            </a:pPr>
            <a:r>
              <a:rPr lang="es-419" sz="1000">
                <a:solidFill>
                  <a:srgbClr val="121513"/>
                </a:solidFill>
                <a:latin typeface="Montserrat"/>
                <a:ea typeface="Montserrat"/>
                <a:cs typeface="Montserrat"/>
                <a:sym typeface="Montserrat"/>
              </a:rPr>
              <a:t>En la distribución del diseño, el logo </a:t>
            </a:r>
            <a:r>
              <a:rPr b="1" lang="es-419" sz="1000">
                <a:solidFill>
                  <a:srgbClr val="121513"/>
                </a:solidFill>
                <a:latin typeface="Montserrat"/>
                <a:ea typeface="Montserrat"/>
                <a:cs typeface="Montserrat"/>
                <a:sym typeface="Montserrat"/>
              </a:rPr>
              <a:t>(wordmark) y los aros no pueden ni deben ir pegados</a:t>
            </a:r>
            <a:r>
              <a:rPr lang="es-419" sz="1000">
                <a:solidFill>
                  <a:srgbClr val="121513"/>
                </a:solidFill>
                <a:latin typeface="Montserrat"/>
                <a:ea typeface="Montserrat"/>
                <a:cs typeface="Montserrat"/>
                <a:sym typeface="Montserrat"/>
              </a:rPr>
              <a:t>, siempre buscar que estén separados entre ellos.</a:t>
            </a:r>
            <a:endParaRPr sz="1000">
              <a:solidFill>
                <a:srgbClr val="121513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292100" lvl="0" marL="457200" rtl="0" algn="l">
              <a:spcBef>
                <a:spcPts val="0"/>
              </a:spcBef>
              <a:spcAft>
                <a:spcPts val="0"/>
              </a:spcAft>
              <a:buClr>
                <a:srgbClr val="121513"/>
              </a:buClr>
              <a:buSzPts val="1000"/>
              <a:buFont typeface="Montserrat"/>
              <a:buAutoNum type="arabicPeriod"/>
            </a:pPr>
            <a:r>
              <a:rPr lang="es-419" sz="1000">
                <a:solidFill>
                  <a:srgbClr val="121513"/>
                </a:solidFill>
                <a:latin typeface="Montserrat"/>
                <a:ea typeface="Montserrat"/>
                <a:cs typeface="Montserrat"/>
                <a:sym typeface="Montserrat"/>
              </a:rPr>
              <a:t>Se considera una </a:t>
            </a:r>
            <a:r>
              <a:rPr b="1" lang="es-419" sz="1000">
                <a:solidFill>
                  <a:srgbClr val="121513"/>
                </a:solidFill>
                <a:latin typeface="Montserrat"/>
                <a:ea typeface="Montserrat"/>
                <a:cs typeface="Montserrat"/>
                <a:sym typeface="Montserrat"/>
              </a:rPr>
              <a:t>distancia de medio aro</a:t>
            </a:r>
            <a:r>
              <a:rPr lang="es-419" sz="1000">
                <a:solidFill>
                  <a:srgbClr val="121513"/>
                </a:solidFill>
                <a:latin typeface="Montserrat"/>
                <a:ea typeface="Montserrat"/>
                <a:cs typeface="Montserrat"/>
                <a:sym typeface="Montserrat"/>
              </a:rPr>
              <a:t> para dejar, entre los aros y los elementos gráficos o imagen.</a:t>
            </a:r>
            <a:endParaRPr sz="1000">
              <a:solidFill>
                <a:srgbClr val="121513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292100" lvl="0" marL="457200" rtl="0" algn="l">
              <a:spcBef>
                <a:spcPts val="0"/>
              </a:spcBef>
              <a:spcAft>
                <a:spcPts val="0"/>
              </a:spcAft>
              <a:buClr>
                <a:srgbClr val="121513"/>
              </a:buClr>
              <a:buSzPts val="1000"/>
              <a:buFont typeface="Montserrat"/>
              <a:buAutoNum type="arabicPeriod"/>
            </a:pPr>
            <a:r>
              <a:rPr lang="es-419" sz="1000">
                <a:solidFill>
                  <a:srgbClr val="121513"/>
                </a:solidFill>
                <a:latin typeface="Montserrat"/>
                <a:ea typeface="Montserrat"/>
                <a:cs typeface="Montserrat"/>
                <a:sym typeface="Montserrat"/>
              </a:rPr>
              <a:t>El logo no va sobre personas y autos.</a:t>
            </a:r>
            <a:endParaRPr b="1" sz="1000">
              <a:solidFill>
                <a:srgbClr val="12151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23" name="Google Shape;123;p2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738949" y="4284000"/>
            <a:ext cx="1084555" cy="652250"/>
          </a:xfrm>
          <a:prstGeom prst="rect">
            <a:avLst/>
          </a:prstGeom>
          <a:noFill/>
          <a:ln>
            <a:noFill/>
          </a:ln>
        </p:spPr>
      </p:pic>
      <p:sp>
        <p:nvSpPr>
          <p:cNvPr id="124" name="Google Shape;124;p28"/>
          <p:cNvSpPr txBox="1"/>
          <p:nvPr/>
        </p:nvSpPr>
        <p:spPr>
          <a:xfrm flipH="1">
            <a:off x="469412" y="716346"/>
            <a:ext cx="3028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419" sz="20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Logos y wordmark</a:t>
            </a:r>
            <a:endParaRPr b="1" i="0" sz="2000" u="none" cap="none" strike="noStrike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25" name="Google Shape;125;p28" title="LOGO_AFS_LetrasNegras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20494" y="248463"/>
            <a:ext cx="2083000" cy="292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p28" title="600x900px-Mailing-A3Sedan-HS-Mayo2026_MG.jp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249512" y="152400"/>
            <a:ext cx="3227376" cy="483870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27" name="Google Shape;127;p28"/>
          <p:cNvCxnSpPr/>
          <p:nvPr/>
        </p:nvCxnSpPr>
        <p:spPr>
          <a:xfrm>
            <a:off x="4417775" y="641175"/>
            <a:ext cx="0" cy="3269400"/>
          </a:xfrm>
          <a:prstGeom prst="straightConnector1">
            <a:avLst/>
          </a:prstGeom>
          <a:noFill/>
          <a:ln cap="flat" cmpd="sng" w="9525">
            <a:solidFill>
              <a:srgbClr val="00FF00"/>
            </a:solidFill>
            <a:prstDash val="solid"/>
            <a:round/>
            <a:headEnd len="med" w="med" type="stealth"/>
            <a:tailEnd len="med" w="med" type="stealth"/>
          </a:ln>
        </p:spPr>
      </p:cxnSp>
      <p:sp>
        <p:nvSpPr>
          <p:cNvPr id="128" name="Google Shape;128;p28"/>
          <p:cNvSpPr/>
          <p:nvPr/>
        </p:nvSpPr>
        <p:spPr>
          <a:xfrm>
            <a:off x="4047425" y="348325"/>
            <a:ext cx="380400" cy="380400"/>
          </a:xfrm>
          <a:prstGeom prst="ellipse">
            <a:avLst/>
          </a:prstGeom>
          <a:noFill/>
          <a:ln cap="flat" cmpd="sng" w="9525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9" name="Google Shape;129;p28"/>
          <p:cNvSpPr/>
          <p:nvPr/>
        </p:nvSpPr>
        <p:spPr>
          <a:xfrm>
            <a:off x="4427825" y="-32075"/>
            <a:ext cx="380400" cy="380400"/>
          </a:xfrm>
          <a:prstGeom prst="ellipse">
            <a:avLst/>
          </a:prstGeom>
          <a:noFill/>
          <a:ln cap="flat" cmpd="sng" w="9525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Google Shape;134;p2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738950" y="4297750"/>
            <a:ext cx="1084550" cy="652250"/>
          </a:xfrm>
          <a:prstGeom prst="rect">
            <a:avLst/>
          </a:prstGeom>
          <a:noFill/>
          <a:ln>
            <a:noFill/>
          </a:ln>
        </p:spPr>
      </p:pic>
      <p:sp>
        <p:nvSpPr>
          <p:cNvPr id="135" name="Google Shape;135;p29"/>
          <p:cNvSpPr txBox="1"/>
          <p:nvPr>
            <p:ph type="title"/>
          </p:nvPr>
        </p:nvSpPr>
        <p:spPr>
          <a:xfrm>
            <a:off x="469400" y="1401400"/>
            <a:ext cx="7440600" cy="88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s-419" sz="1200">
                <a:solidFill>
                  <a:srgbClr val="121513"/>
                </a:solidFill>
                <a:latin typeface="Montserrat"/>
                <a:ea typeface="Montserrat"/>
                <a:cs typeface="Montserrat"/>
                <a:sym typeface="Montserrat"/>
              </a:rPr>
              <a:t>Tipos de anillos permitidos:</a:t>
            </a:r>
            <a:br>
              <a:rPr lang="es-419" sz="1200">
                <a:solidFill>
                  <a:srgbClr val="121513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es-419" sz="1200">
                <a:solidFill>
                  <a:srgbClr val="121513"/>
                </a:solidFill>
                <a:latin typeface="Montserrat"/>
                <a:ea typeface="Montserrat"/>
                <a:cs typeface="Montserrat"/>
                <a:sym typeface="Montserrat"/>
              </a:rPr>
              <a:t>-Standard (más grueso)</a:t>
            </a:r>
            <a:br>
              <a:rPr lang="es-419" sz="1200">
                <a:solidFill>
                  <a:srgbClr val="121513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es-419" sz="1200">
                <a:solidFill>
                  <a:srgbClr val="121513"/>
                </a:solidFill>
                <a:latin typeface="Montserrat"/>
                <a:ea typeface="Montserrat"/>
                <a:cs typeface="Montserrat"/>
                <a:sym typeface="Montserrat"/>
              </a:rPr>
              <a:t>-Medium (no tan grueso)</a:t>
            </a:r>
            <a:br>
              <a:rPr lang="es-419" sz="1200">
                <a:solidFill>
                  <a:srgbClr val="121513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es-419" sz="1200">
                <a:solidFill>
                  <a:srgbClr val="121513"/>
                </a:solidFill>
                <a:latin typeface="Montserrat"/>
                <a:ea typeface="Montserrat"/>
                <a:cs typeface="Montserrat"/>
                <a:sym typeface="Montserrat"/>
              </a:rPr>
              <a:t>-Light (delgados)</a:t>
            </a:r>
            <a:endParaRPr sz="1200">
              <a:solidFill>
                <a:srgbClr val="1F1F1F"/>
              </a:solidFill>
              <a:highlight>
                <a:srgbClr val="F8F9FA"/>
              </a:highlight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br>
              <a:rPr lang="es-419" sz="1200">
                <a:solidFill>
                  <a:srgbClr val="121513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br>
              <a:rPr lang="es-419" sz="1200">
                <a:solidFill>
                  <a:srgbClr val="121513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br>
              <a:rPr lang="es-419" sz="1200">
                <a:solidFill>
                  <a:srgbClr val="121513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endParaRPr sz="1200">
              <a:solidFill>
                <a:srgbClr val="12151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36" name="Google Shape;136;p2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738949" y="4284000"/>
            <a:ext cx="1084555" cy="652250"/>
          </a:xfrm>
          <a:prstGeom prst="rect">
            <a:avLst/>
          </a:prstGeom>
          <a:noFill/>
          <a:ln>
            <a:noFill/>
          </a:ln>
        </p:spPr>
      </p:pic>
      <p:sp>
        <p:nvSpPr>
          <p:cNvPr id="137" name="Google Shape;137;p29"/>
          <p:cNvSpPr txBox="1"/>
          <p:nvPr/>
        </p:nvSpPr>
        <p:spPr>
          <a:xfrm flipH="1">
            <a:off x="469412" y="716346"/>
            <a:ext cx="3028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419" sz="20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Logos y wordmark</a:t>
            </a:r>
            <a:endParaRPr b="1" i="0" sz="2000" u="none" cap="none" strike="noStrike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38" name="Google Shape;138;p29" title="LOGO_AFS_LetrasNegras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20494" y="248463"/>
            <a:ext cx="2083000" cy="292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9" name="Google Shape;139;p29" title="tipos de aros.png"/>
          <p:cNvPicPr preferRelativeResize="0"/>
          <p:nvPr/>
        </p:nvPicPr>
        <p:blipFill rotWithShape="1">
          <a:blip r:embed="rId7">
            <a:alphaModFix/>
          </a:blip>
          <a:srcRect b="42525" l="0" r="0" t="0"/>
          <a:stretch/>
        </p:blipFill>
        <p:spPr>
          <a:xfrm>
            <a:off x="657225" y="2907275"/>
            <a:ext cx="7829550" cy="975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30"/>
          <p:cNvSpPr txBox="1"/>
          <p:nvPr/>
        </p:nvSpPr>
        <p:spPr>
          <a:xfrm flipH="1">
            <a:off x="598175" y="1324950"/>
            <a:ext cx="4080300" cy="24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04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Montserrat"/>
              <a:buAutoNum type="arabicPeriod"/>
            </a:pPr>
            <a:r>
              <a:rPr b="1" i="0" lang="es-419" sz="12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Para textos:</a:t>
            </a:r>
            <a:br>
              <a:rPr b="1" i="0" lang="es-419" sz="12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b="1" i="0" lang="es-419" sz="12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-</a:t>
            </a:r>
            <a:r>
              <a:rPr b="1" lang="es-419" sz="1200">
                <a:latin typeface="Montserrat"/>
                <a:ea typeface="Montserrat"/>
                <a:cs typeface="Montserrat"/>
                <a:sym typeface="Montserrat"/>
              </a:rPr>
              <a:t>B</a:t>
            </a:r>
            <a:r>
              <a:rPr b="1" i="0" lang="es-419" sz="12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odycopy:</a:t>
            </a:r>
            <a:r>
              <a:rPr i="0" lang="es-419" sz="12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Audi Type Normal o Regular</a:t>
            </a:r>
            <a:r>
              <a:rPr lang="es-419" sz="1200">
                <a:latin typeface="Montserrat"/>
                <a:ea typeface="Montserrat"/>
                <a:cs typeface="Montserrat"/>
                <a:sym typeface="Montserrat"/>
              </a:rPr>
              <a:t>.</a:t>
            </a:r>
            <a:br>
              <a:rPr lang="es-419" sz="1200">
                <a:latin typeface="Montserrat"/>
                <a:ea typeface="Montserrat"/>
                <a:cs typeface="Montserrat"/>
                <a:sym typeface="Montserrat"/>
              </a:rPr>
            </a:br>
            <a:r>
              <a:rPr b="1" i="0" lang="es-419" sz="12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-</a:t>
            </a:r>
            <a:r>
              <a:rPr b="1" lang="es-419" sz="1200">
                <a:latin typeface="Montserrat"/>
                <a:ea typeface="Montserrat"/>
                <a:cs typeface="Montserrat"/>
                <a:sym typeface="Montserrat"/>
              </a:rPr>
              <a:t>T</a:t>
            </a:r>
            <a:r>
              <a:rPr b="1" i="0" lang="es-419" sz="12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ítulo</a:t>
            </a:r>
            <a:r>
              <a:rPr i="0" lang="es-419" sz="12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: Audi Type Extended Bold o normal. </a:t>
            </a:r>
            <a:r>
              <a:rPr b="1" lang="es-419" sz="1200">
                <a:latin typeface="Montserrat"/>
                <a:ea typeface="Montserrat"/>
                <a:cs typeface="Montserrat"/>
                <a:sym typeface="Montserrat"/>
              </a:rPr>
              <a:t>-L</a:t>
            </a:r>
            <a:r>
              <a:rPr b="1" i="0" lang="es-419" sz="12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egales</a:t>
            </a:r>
            <a:r>
              <a:rPr b="1" lang="es-419" sz="1200">
                <a:latin typeface="Montserrat"/>
                <a:ea typeface="Montserrat"/>
                <a:cs typeface="Montserrat"/>
                <a:sym typeface="Montserrat"/>
              </a:rPr>
              <a:t>:</a:t>
            </a:r>
            <a:r>
              <a:rPr b="1" i="0" lang="es-419" sz="12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i="0" lang="es-419" sz="12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Audi Type normal.</a:t>
            </a:r>
            <a:endParaRPr sz="1200">
              <a:latin typeface="Montserrat"/>
              <a:ea typeface="Montserrat"/>
              <a:cs typeface="Montserrat"/>
              <a:sym typeface="Montserrat"/>
            </a:endParaRPr>
          </a:p>
          <a:p>
            <a:pPr indent="-304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Montserrat"/>
              <a:buAutoNum type="arabicPeriod"/>
            </a:pPr>
            <a:r>
              <a:rPr b="1" i="0" lang="es-419" sz="12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Texto en botones:</a:t>
            </a:r>
            <a:r>
              <a:rPr i="0" lang="es-419" sz="12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wide normal.</a:t>
            </a:r>
            <a:endParaRPr sz="1200">
              <a:latin typeface="Montserrat"/>
              <a:ea typeface="Montserrat"/>
              <a:cs typeface="Montserrat"/>
              <a:sym typeface="Montserrat"/>
            </a:endParaRPr>
          </a:p>
          <a:p>
            <a:pPr indent="-304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Montserrat"/>
              <a:buAutoNum type="arabicPeriod"/>
            </a:pPr>
            <a:r>
              <a:rPr b="1" i="0" lang="es-419" sz="12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Legales:</a:t>
            </a:r>
            <a:r>
              <a:rPr i="0" lang="es-419" sz="12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siempre alineados a la izquierda a menos que se nos indique lo contrario.</a:t>
            </a:r>
            <a:endParaRPr sz="1200">
              <a:latin typeface="Montserrat"/>
              <a:ea typeface="Montserrat"/>
              <a:cs typeface="Montserrat"/>
              <a:sym typeface="Montserrat"/>
            </a:endParaRPr>
          </a:p>
          <a:p>
            <a:pPr indent="-304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Montserrat"/>
              <a:buAutoNum type="arabicPeriod"/>
            </a:pPr>
            <a:r>
              <a:rPr i="0" lang="es-419" sz="12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Evitar juntar textos con aros.</a:t>
            </a:r>
            <a:endParaRPr sz="1200">
              <a:latin typeface="Montserrat"/>
              <a:ea typeface="Montserrat"/>
              <a:cs typeface="Montserrat"/>
              <a:sym typeface="Montserrat"/>
            </a:endParaRPr>
          </a:p>
          <a:p>
            <a:pPr indent="-304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Montserrat"/>
              <a:buAutoNum type="arabicPeriod"/>
            </a:pPr>
            <a:r>
              <a:rPr b="1" i="0" lang="es-419" sz="12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Textos de oferta:</a:t>
            </a:r>
            <a:r>
              <a:rPr i="0" lang="es-419" sz="12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en HS y MG va alineada a la izquierda, en bajadas de redes sociales se solicitó centrar. </a:t>
            </a:r>
            <a:endParaRPr sz="1200">
              <a:latin typeface="Montserrat"/>
              <a:ea typeface="Montserrat"/>
              <a:cs typeface="Montserrat"/>
              <a:sym typeface="Montserrat"/>
            </a:endParaRPr>
          </a:p>
          <a:p>
            <a:pPr indent="-304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Montserrat"/>
              <a:buAutoNum type="arabicPeriod"/>
            </a:pPr>
            <a:r>
              <a:rPr i="0" lang="es-419" sz="12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No tener más de 3 tamaños de tipografía.</a:t>
            </a:r>
            <a:endParaRPr sz="1200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1200" u="none" cap="none" strike="noStrike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45" name="Google Shape;145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500875" y="540341"/>
            <a:ext cx="3197680" cy="1475852"/>
          </a:xfrm>
          <a:prstGeom prst="rect">
            <a:avLst/>
          </a:prstGeom>
          <a:solidFill>
            <a:srgbClr val="ECECEC"/>
          </a:solidFill>
          <a:ln cap="sq" cmpd="sng" w="88900">
            <a:solidFill>
              <a:srgbClr val="FFFFFF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55000" rotWithShape="0" algn="tl" dir="5400000" dist="18000">
              <a:srgbClr val="000000">
                <a:alpha val="40000"/>
              </a:srgbClr>
            </a:outerShdw>
          </a:effectLst>
        </p:spPr>
      </p:pic>
      <p:pic>
        <p:nvPicPr>
          <p:cNvPr id="146" name="Google Shape;146;p3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881443" y="4308301"/>
            <a:ext cx="1079086" cy="65232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47" name="Google Shape;147;p30"/>
          <p:cNvCxnSpPr/>
          <p:nvPr/>
        </p:nvCxnSpPr>
        <p:spPr>
          <a:xfrm>
            <a:off x="4726701" y="1456660"/>
            <a:ext cx="552900" cy="0"/>
          </a:xfrm>
          <a:prstGeom prst="straightConnector1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med" w="med" type="triangle"/>
          </a:ln>
        </p:spPr>
      </p:cxnSp>
      <p:pic>
        <p:nvPicPr>
          <p:cNvPr id="148" name="Google Shape;148;p3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274644" y="2368513"/>
            <a:ext cx="3423913" cy="1929162"/>
          </a:xfrm>
          <a:prstGeom prst="rect">
            <a:avLst/>
          </a:prstGeom>
          <a:solidFill>
            <a:srgbClr val="ECECEC"/>
          </a:solidFill>
          <a:ln cap="sq" cmpd="sng" w="88900">
            <a:solidFill>
              <a:srgbClr val="FFFFFF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55000" rotWithShape="0" algn="tl" dir="5400000" dist="18000">
              <a:srgbClr val="000000">
                <a:alpha val="40000"/>
              </a:srgbClr>
            </a:outerShdw>
          </a:effectLst>
        </p:spPr>
      </p:pic>
      <p:pic>
        <p:nvPicPr>
          <p:cNvPr id="149" name="Google Shape;149;p30" title="LOGO_AFS_LetrasNegras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20494" y="248463"/>
            <a:ext cx="2083000" cy="292900"/>
          </a:xfrm>
          <a:prstGeom prst="rect">
            <a:avLst/>
          </a:prstGeom>
          <a:noFill/>
          <a:ln>
            <a:noFill/>
          </a:ln>
        </p:spPr>
      </p:pic>
      <p:sp>
        <p:nvSpPr>
          <p:cNvPr id="150" name="Google Shape;150;p30"/>
          <p:cNvSpPr txBox="1"/>
          <p:nvPr/>
        </p:nvSpPr>
        <p:spPr>
          <a:xfrm flipH="1">
            <a:off x="469300" y="716350"/>
            <a:ext cx="4312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-419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Tipografía/botones/legales:</a:t>
            </a:r>
            <a:endParaRPr b="1" sz="2000"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Google Shape;155;p3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738950" y="4297750"/>
            <a:ext cx="1084550" cy="652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" name="Google Shape;156;p3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738949" y="4284000"/>
            <a:ext cx="1084555" cy="652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7" name="Google Shape;157;p31" title="LOGO_AFS_LetrasNegras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20494" y="248463"/>
            <a:ext cx="2083000" cy="292900"/>
          </a:xfrm>
          <a:prstGeom prst="rect">
            <a:avLst/>
          </a:prstGeom>
          <a:noFill/>
          <a:ln>
            <a:noFill/>
          </a:ln>
        </p:spPr>
      </p:pic>
      <p:sp>
        <p:nvSpPr>
          <p:cNvPr id="158" name="Google Shape;158;p31"/>
          <p:cNvSpPr txBox="1"/>
          <p:nvPr/>
        </p:nvSpPr>
        <p:spPr>
          <a:xfrm flipH="1">
            <a:off x="469300" y="716350"/>
            <a:ext cx="4312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-419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Tipografía/botones/legales:</a:t>
            </a:r>
            <a:endParaRPr b="1" sz="200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59" name="Google Shape;159;p3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043175" y="1116550"/>
            <a:ext cx="3502201" cy="3521650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60" name="Google Shape;160;p3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598050" y="1871250"/>
            <a:ext cx="3015300" cy="1404840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161" name="Google Shape;161;p31"/>
          <p:cNvSpPr txBox="1"/>
          <p:nvPr/>
        </p:nvSpPr>
        <p:spPr>
          <a:xfrm flipH="1">
            <a:off x="598050" y="1324950"/>
            <a:ext cx="30153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1200">
                <a:latin typeface="Montserrat"/>
                <a:ea typeface="Montserrat"/>
                <a:cs typeface="Montserrat"/>
                <a:sym typeface="Montserrat"/>
              </a:rPr>
              <a:t>Los textos deben estar alineados al borde interior del primer aro.</a:t>
            </a:r>
            <a:endParaRPr i="0" sz="1200" u="none" cap="none" strike="noStrike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" name="Google Shape;166;p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934214" y="4338084"/>
            <a:ext cx="931745" cy="563069"/>
          </a:xfrm>
          <a:prstGeom prst="rect">
            <a:avLst/>
          </a:prstGeom>
          <a:noFill/>
          <a:ln>
            <a:noFill/>
          </a:ln>
        </p:spPr>
      </p:pic>
      <p:sp>
        <p:nvSpPr>
          <p:cNvPr id="167" name="Google Shape;167;p32"/>
          <p:cNvSpPr txBox="1"/>
          <p:nvPr/>
        </p:nvSpPr>
        <p:spPr>
          <a:xfrm>
            <a:off x="285525" y="1069725"/>
            <a:ext cx="4229100" cy="1754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04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Montserrat"/>
              <a:buAutoNum type="arabicPeriod"/>
            </a:pPr>
            <a:r>
              <a:rPr b="1" i="0" lang="es-419" sz="12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No usar la palabra </a:t>
            </a:r>
            <a:r>
              <a:rPr b="1" lang="es-419" sz="1200">
                <a:latin typeface="Montserrat"/>
                <a:ea typeface="Montserrat"/>
                <a:cs typeface="Montserrat"/>
                <a:sym typeface="Montserrat"/>
              </a:rPr>
              <a:t>“</a:t>
            </a:r>
            <a:r>
              <a:rPr b="1" i="0" lang="es-419" sz="12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descuento</a:t>
            </a:r>
            <a:r>
              <a:rPr b="1" lang="es-419" sz="1200">
                <a:latin typeface="Montserrat"/>
                <a:ea typeface="Montserrat"/>
                <a:cs typeface="Montserrat"/>
                <a:sym typeface="Montserrat"/>
              </a:rPr>
              <a:t>”</a:t>
            </a:r>
            <a:r>
              <a:rPr b="1" i="0" lang="es-419" sz="12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usar “beneficio”.</a:t>
            </a:r>
            <a:r>
              <a:rPr b="1" lang="es-419" sz="1200"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b="1" i="0" lang="es-419" sz="12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No se usa la palabra negocio, </a:t>
            </a:r>
            <a:r>
              <a:rPr i="0" lang="es-419" sz="12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sería </a:t>
            </a:r>
            <a:r>
              <a:rPr b="1" i="0" lang="es-419" sz="12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“empresa”.</a:t>
            </a:r>
            <a:endParaRPr sz="1200">
              <a:latin typeface="Montserrat"/>
              <a:ea typeface="Montserrat"/>
              <a:cs typeface="Montserrat"/>
              <a:sym typeface="Montserrat"/>
            </a:endParaRPr>
          </a:p>
          <a:p>
            <a:pPr indent="-304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Montserrat"/>
              <a:buAutoNum type="arabicPeriod"/>
            </a:pPr>
            <a:r>
              <a:rPr i="0" lang="es-419" sz="12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 el caso de artes para redes sociales, no llevan botones, ya que roban espacio, a excepción de ser materiales para programación. </a:t>
            </a:r>
            <a:endParaRPr sz="1200">
              <a:latin typeface="Montserrat"/>
              <a:ea typeface="Montserrat"/>
              <a:cs typeface="Montserrat"/>
              <a:sym typeface="Montserrat"/>
            </a:endParaRPr>
          </a:p>
          <a:p>
            <a:pPr indent="-304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Montserrat"/>
              <a:buAutoNum type="arabicPeriod"/>
            </a:pPr>
            <a:r>
              <a:rPr i="0" lang="es-419" sz="12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No se puede poner en rojo la palabra </a:t>
            </a:r>
            <a:r>
              <a:rPr b="1" i="0" lang="es-419" sz="12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“Audi”</a:t>
            </a:r>
            <a:r>
              <a:rPr i="0" lang="es-419" sz="12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si no pertenece al logo.</a:t>
            </a:r>
            <a:endParaRPr sz="120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68" name="Google Shape;168;p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16777" y="538275"/>
            <a:ext cx="3961675" cy="2554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9" name="Google Shape;169;p3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69300" y="3137200"/>
            <a:ext cx="5711493" cy="1277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0" name="Google Shape;170;p32" title="LOGO_AFS_LetrasNegras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20494" y="248463"/>
            <a:ext cx="2083000" cy="292900"/>
          </a:xfrm>
          <a:prstGeom prst="rect">
            <a:avLst/>
          </a:prstGeom>
          <a:noFill/>
          <a:ln>
            <a:noFill/>
          </a:ln>
        </p:spPr>
      </p:pic>
      <p:sp>
        <p:nvSpPr>
          <p:cNvPr id="171" name="Google Shape;171;p32"/>
          <p:cNvSpPr txBox="1"/>
          <p:nvPr/>
        </p:nvSpPr>
        <p:spPr>
          <a:xfrm flipH="1">
            <a:off x="469300" y="716350"/>
            <a:ext cx="4312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lang="es-419" sz="2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Dont’s</a:t>
            </a:r>
            <a:endParaRPr b="1" sz="2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" name="Google Shape;176;p3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732588" y="4276403"/>
            <a:ext cx="1079086" cy="6523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77" name="Google Shape;177;p33" title="LOGO_AFS_LetrasNegras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20494" y="248463"/>
            <a:ext cx="2083000" cy="292900"/>
          </a:xfrm>
          <a:prstGeom prst="rect">
            <a:avLst/>
          </a:prstGeom>
          <a:noFill/>
          <a:ln>
            <a:noFill/>
          </a:ln>
        </p:spPr>
      </p:pic>
      <p:sp>
        <p:nvSpPr>
          <p:cNvPr id="178" name="Google Shape;178;p33"/>
          <p:cNvSpPr txBox="1"/>
          <p:nvPr/>
        </p:nvSpPr>
        <p:spPr>
          <a:xfrm flipH="1">
            <a:off x="469300" y="716350"/>
            <a:ext cx="43122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-419" sz="2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Imágenes</a:t>
            </a:r>
            <a:endParaRPr b="1" sz="20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79" name="Google Shape;179;p33"/>
          <p:cNvSpPr txBox="1"/>
          <p:nvPr>
            <p:ph idx="4294967295" type="title"/>
          </p:nvPr>
        </p:nvSpPr>
        <p:spPr>
          <a:xfrm>
            <a:off x="469400" y="1291525"/>
            <a:ext cx="3370500" cy="156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Font typeface="Montserrat"/>
              <a:buAutoNum type="arabicPeriod"/>
            </a:pPr>
            <a:r>
              <a:rPr lang="es-419" sz="1200">
                <a:latin typeface="Montserrat"/>
                <a:ea typeface="Montserrat"/>
                <a:cs typeface="Montserrat"/>
                <a:sym typeface="Montserrat"/>
              </a:rPr>
              <a:t>No poner la parte trasera de los autos, o cortarlos en stories, carrusel y post. Usar perfiles y parte frontal*.</a:t>
            </a:r>
            <a:endParaRPr sz="1200">
              <a:latin typeface="Montserrat"/>
              <a:ea typeface="Montserrat"/>
              <a:cs typeface="Montserrat"/>
              <a:sym typeface="Montserrat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Font typeface="Montserrat"/>
              <a:buAutoNum type="arabicPeriod"/>
            </a:pPr>
            <a:r>
              <a:rPr lang="es-419" sz="1200">
                <a:latin typeface="Montserrat"/>
                <a:ea typeface="Montserrat"/>
                <a:cs typeface="Montserrat"/>
                <a:sym typeface="Montserrat"/>
              </a:rPr>
              <a:t>Los autos deben estar centrados y alejados, no cerca.</a:t>
            </a:r>
            <a:endParaRPr sz="1200">
              <a:latin typeface="Montserrat"/>
              <a:ea typeface="Montserrat"/>
              <a:cs typeface="Montserrat"/>
              <a:sym typeface="Montserrat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Font typeface="Montserrat"/>
              <a:buAutoNum type="arabicPeriod"/>
            </a:pPr>
            <a:r>
              <a:rPr lang="es-419" sz="1200">
                <a:latin typeface="Montserrat"/>
                <a:ea typeface="Montserrat"/>
                <a:cs typeface="Montserrat"/>
                <a:sym typeface="Montserrat"/>
              </a:rPr>
              <a:t>No poner textos encima del auto.</a:t>
            </a:r>
            <a:endParaRPr b="1" sz="1000">
              <a:solidFill>
                <a:srgbClr val="12151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80" name="Google Shape;180;p33" title="600x900px-Mailing-A3Sedan-HS-Mayo2026.jp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903475" y="256000"/>
            <a:ext cx="2973348" cy="44578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81" name="Google Shape;181;p33" title="AUDI_MAY26_A6_Sportback_e-tron_Story_1.jp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064450" y="256000"/>
            <a:ext cx="1499599" cy="2665949"/>
          </a:xfrm>
          <a:prstGeom prst="rect">
            <a:avLst/>
          </a:prstGeom>
          <a:noFill/>
          <a:ln>
            <a:noFill/>
          </a:ln>
        </p:spPr>
      </p:pic>
      <p:sp>
        <p:nvSpPr>
          <p:cNvPr id="182" name="Google Shape;182;p33"/>
          <p:cNvSpPr txBox="1"/>
          <p:nvPr>
            <p:ph idx="4294967295" type="title"/>
          </p:nvPr>
        </p:nvSpPr>
        <p:spPr>
          <a:xfrm>
            <a:off x="7064400" y="2921950"/>
            <a:ext cx="1499700" cy="105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800">
                <a:latin typeface="Montserrat"/>
                <a:ea typeface="Montserrat"/>
                <a:cs typeface="Montserrat"/>
                <a:sym typeface="Montserrat"/>
              </a:rPr>
              <a:t>*Nota: En ocasiones las fotos de los autos vienen con la vista trasera del auto por parte de la marca, en ese caso se respeta esa toma.</a:t>
            </a:r>
            <a:endParaRPr b="1" sz="600">
              <a:solidFill>
                <a:srgbClr val="12151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